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51"/>
  </p:notesMasterIdLst>
  <p:sldIdLst>
    <p:sldId id="323" r:id="rId2"/>
    <p:sldId id="318" r:id="rId3"/>
    <p:sldId id="326" r:id="rId4"/>
    <p:sldId id="257" r:id="rId5"/>
    <p:sldId id="258" r:id="rId6"/>
    <p:sldId id="260" r:id="rId7"/>
    <p:sldId id="259" r:id="rId8"/>
    <p:sldId id="263" r:id="rId9"/>
    <p:sldId id="264" r:id="rId10"/>
    <p:sldId id="265" r:id="rId11"/>
    <p:sldId id="266" r:id="rId12"/>
    <p:sldId id="271" r:id="rId13"/>
    <p:sldId id="272" r:id="rId14"/>
    <p:sldId id="274" r:id="rId15"/>
    <p:sldId id="277" r:id="rId16"/>
    <p:sldId id="278" r:id="rId17"/>
    <p:sldId id="279" r:id="rId18"/>
    <p:sldId id="280" r:id="rId19"/>
    <p:sldId id="281" r:id="rId20"/>
    <p:sldId id="282" r:id="rId21"/>
    <p:sldId id="283" r:id="rId22"/>
    <p:sldId id="285" r:id="rId23"/>
    <p:sldId id="286" r:id="rId24"/>
    <p:sldId id="287" r:id="rId25"/>
    <p:sldId id="288" r:id="rId26"/>
    <p:sldId id="289" r:id="rId27"/>
    <p:sldId id="290" r:id="rId28"/>
    <p:sldId id="291" r:id="rId29"/>
    <p:sldId id="292" r:id="rId30"/>
    <p:sldId id="296" r:id="rId31"/>
    <p:sldId id="297" r:id="rId32"/>
    <p:sldId id="298" r:id="rId33"/>
    <p:sldId id="299" r:id="rId34"/>
    <p:sldId id="300" r:id="rId35"/>
    <p:sldId id="309" r:id="rId36"/>
    <p:sldId id="310" r:id="rId37"/>
    <p:sldId id="312" r:id="rId38"/>
    <p:sldId id="313" r:id="rId39"/>
    <p:sldId id="314" r:id="rId40"/>
    <p:sldId id="301" r:id="rId41"/>
    <p:sldId id="302" r:id="rId42"/>
    <p:sldId id="303" r:id="rId43"/>
    <p:sldId id="305" r:id="rId44"/>
    <p:sldId id="306" r:id="rId45"/>
    <p:sldId id="307" r:id="rId46"/>
    <p:sldId id="308" r:id="rId47"/>
    <p:sldId id="325" r:id="rId48"/>
    <p:sldId id="315" r:id="rId49"/>
    <p:sldId id="316"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9" d="100"/>
          <a:sy n="79" d="100"/>
        </p:scale>
        <p:origin x="-494" y="-77"/>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2D9726-B629-43B7-9616-8C6C39483B1F}"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A05B7626-32FB-43D1-B41D-4F4F0EBF183D}">
      <dgm:prSet phldrT="[Text]"/>
      <dgm:spPr/>
      <dgm:t>
        <a:bodyPr/>
        <a:lstStyle/>
        <a:p>
          <a:r>
            <a:rPr lang="en-US" dirty="0" smtClean="0"/>
            <a:t>Human Process</a:t>
          </a:r>
          <a:endParaRPr lang="en-US" dirty="0"/>
        </a:p>
      </dgm:t>
    </dgm:pt>
    <dgm:pt modelId="{7CD48FDD-7ABB-470F-B875-B89D70DEDAFC}" type="parTrans" cxnId="{02BCE42E-CF10-40AD-BF12-CFA7DAC6C222}">
      <dgm:prSet/>
      <dgm:spPr/>
      <dgm:t>
        <a:bodyPr/>
        <a:lstStyle/>
        <a:p>
          <a:endParaRPr lang="en-US"/>
        </a:p>
      </dgm:t>
    </dgm:pt>
    <dgm:pt modelId="{F846BDD6-F78A-4853-A471-15D983C65C0B}" type="sibTrans" cxnId="{02BCE42E-CF10-40AD-BF12-CFA7DAC6C222}">
      <dgm:prSet/>
      <dgm:spPr/>
      <dgm:t>
        <a:bodyPr/>
        <a:lstStyle/>
        <a:p>
          <a:endParaRPr lang="en-US"/>
        </a:p>
      </dgm:t>
    </dgm:pt>
    <dgm:pt modelId="{879C64F6-2213-4A7B-82E2-991FCB22A1D6}">
      <dgm:prSet phldrT="[Text]"/>
      <dgm:spPr/>
      <dgm:t>
        <a:bodyPr/>
        <a:lstStyle/>
        <a:p>
          <a:r>
            <a:rPr lang="en-US" dirty="0" smtClean="0"/>
            <a:t>Organizational confrontation meeting</a:t>
          </a:r>
          <a:endParaRPr lang="en-US" dirty="0"/>
        </a:p>
      </dgm:t>
    </dgm:pt>
    <dgm:pt modelId="{1EF338D9-7138-492F-A9CA-0DEA1521BFCB}" type="parTrans" cxnId="{1477256E-98D8-487C-BE59-DE93CE321B5B}">
      <dgm:prSet/>
      <dgm:spPr/>
      <dgm:t>
        <a:bodyPr/>
        <a:lstStyle/>
        <a:p>
          <a:endParaRPr lang="en-US"/>
        </a:p>
      </dgm:t>
    </dgm:pt>
    <dgm:pt modelId="{CAA7FDCA-8E47-485C-9703-D096CD1D1C9D}" type="sibTrans" cxnId="{1477256E-98D8-487C-BE59-DE93CE321B5B}">
      <dgm:prSet/>
      <dgm:spPr/>
      <dgm:t>
        <a:bodyPr/>
        <a:lstStyle/>
        <a:p>
          <a:endParaRPr lang="en-US"/>
        </a:p>
      </dgm:t>
    </dgm:pt>
    <dgm:pt modelId="{5F2EB2DD-A790-4BAE-BCB1-B173AE2A1183}">
      <dgm:prSet phldrT="[Text]"/>
      <dgm:spPr/>
      <dgm:t>
        <a:bodyPr/>
        <a:lstStyle/>
        <a:p>
          <a:r>
            <a:rPr lang="en-US" dirty="0" smtClean="0"/>
            <a:t>Survey search</a:t>
          </a:r>
          <a:endParaRPr lang="en-US" dirty="0"/>
        </a:p>
      </dgm:t>
    </dgm:pt>
    <dgm:pt modelId="{85E97A24-ACA2-474F-B009-3F9A9F3F0687}" type="parTrans" cxnId="{B019071A-722A-418C-B8A8-351F3EBCB840}">
      <dgm:prSet/>
      <dgm:spPr/>
      <dgm:t>
        <a:bodyPr/>
        <a:lstStyle/>
        <a:p>
          <a:endParaRPr lang="en-US"/>
        </a:p>
      </dgm:t>
    </dgm:pt>
    <dgm:pt modelId="{04224D61-7756-4739-A6E9-6A940B0ABD74}" type="sibTrans" cxnId="{B019071A-722A-418C-B8A8-351F3EBCB840}">
      <dgm:prSet/>
      <dgm:spPr/>
      <dgm:t>
        <a:bodyPr/>
        <a:lstStyle/>
        <a:p>
          <a:endParaRPr lang="en-US"/>
        </a:p>
      </dgm:t>
    </dgm:pt>
    <dgm:pt modelId="{D4B2130D-8F22-4D86-9306-F5EB9015A5F3}">
      <dgm:prSet/>
      <dgm:spPr/>
      <dgm:t>
        <a:bodyPr/>
        <a:lstStyle/>
        <a:p>
          <a:r>
            <a:rPr lang="en-US" dirty="0" smtClean="0"/>
            <a:t>Process consultation</a:t>
          </a:r>
          <a:endParaRPr lang="en-US" dirty="0"/>
        </a:p>
      </dgm:t>
    </dgm:pt>
    <dgm:pt modelId="{23A68E84-3336-4A38-B66B-07E14E027ADC}" type="parTrans" cxnId="{0DB44385-F3FF-4B8D-A7D5-4DCF1AF8655F}">
      <dgm:prSet/>
      <dgm:spPr/>
      <dgm:t>
        <a:bodyPr/>
        <a:lstStyle/>
        <a:p>
          <a:endParaRPr lang="en-US"/>
        </a:p>
      </dgm:t>
    </dgm:pt>
    <dgm:pt modelId="{C4B20B9E-BE11-4168-A650-9C03AA8E80A3}" type="sibTrans" cxnId="{0DB44385-F3FF-4B8D-A7D5-4DCF1AF8655F}">
      <dgm:prSet/>
      <dgm:spPr/>
      <dgm:t>
        <a:bodyPr/>
        <a:lstStyle/>
        <a:p>
          <a:endParaRPr lang="en-US"/>
        </a:p>
      </dgm:t>
    </dgm:pt>
    <dgm:pt modelId="{B616A7E4-BF14-4831-8489-2C650BC301F8}">
      <dgm:prSet/>
      <dgm:spPr/>
      <dgm:t>
        <a:bodyPr/>
        <a:lstStyle/>
        <a:p>
          <a:r>
            <a:rPr lang="en-US" dirty="0" smtClean="0"/>
            <a:t>Team Building</a:t>
          </a:r>
          <a:endParaRPr lang="en-US" dirty="0"/>
        </a:p>
      </dgm:t>
    </dgm:pt>
    <dgm:pt modelId="{8D2318AC-3CBA-4426-BBA7-969C3CA20D47}" type="parTrans" cxnId="{3B2E4370-801D-48A5-840F-95F8F17C228B}">
      <dgm:prSet/>
      <dgm:spPr/>
      <dgm:t>
        <a:bodyPr/>
        <a:lstStyle/>
        <a:p>
          <a:endParaRPr lang="en-US"/>
        </a:p>
      </dgm:t>
    </dgm:pt>
    <dgm:pt modelId="{33F97C3C-6597-41AD-A52C-30D02FD36C02}" type="sibTrans" cxnId="{3B2E4370-801D-48A5-840F-95F8F17C228B}">
      <dgm:prSet/>
      <dgm:spPr/>
      <dgm:t>
        <a:bodyPr/>
        <a:lstStyle/>
        <a:p>
          <a:endParaRPr lang="en-US"/>
        </a:p>
      </dgm:t>
    </dgm:pt>
    <dgm:pt modelId="{5D11BFF1-D125-4FCC-A410-A087139412A9}" type="pres">
      <dgm:prSet presAssocID="{102D9726-B629-43B7-9616-8C6C39483B1F}" presName="matrix" presStyleCnt="0">
        <dgm:presLayoutVars>
          <dgm:chMax val="1"/>
          <dgm:dir/>
          <dgm:resizeHandles val="exact"/>
        </dgm:presLayoutVars>
      </dgm:prSet>
      <dgm:spPr/>
      <dgm:t>
        <a:bodyPr/>
        <a:lstStyle/>
        <a:p>
          <a:endParaRPr lang="en-US"/>
        </a:p>
      </dgm:t>
    </dgm:pt>
    <dgm:pt modelId="{DD8CA406-DB65-4194-89AF-2D61C463DB74}" type="pres">
      <dgm:prSet presAssocID="{102D9726-B629-43B7-9616-8C6C39483B1F}" presName="diamond" presStyleLbl="bgShp" presStyleIdx="0" presStyleCnt="1"/>
      <dgm:spPr/>
    </dgm:pt>
    <dgm:pt modelId="{05F8506D-B7D4-47C1-826C-22B932EC7101}" type="pres">
      <dgm:prSet presAssocID="{102D9726-B629-43B7-9616-8C6C39483B1F}" presName="quad1" presStyleLbl="node1" presStyleIdx="0" presStyleCnt="4">
        <dgm:presLayoutVars>
          <dgm:chMax val="0"/>
          <dgm:chPref val="0"/>
          <dgm:bulletEnabled val="1"/>
        </dgm:presLayoutVars>
      </dgm:prSet>
      <dgm:spPr/>
      <dgm:t>
        <a:bodyPr/>
        <a:lstStyle/>
        <a:p>
          <a:endParaRPr lang="en-US"/>
        </a:p>
      </dgm:t>
    </dgm:pt>
    <dgm:pt modelId="{3DB997F6-0186-4810-AA34-CC17040DD2EF}" type="pres">
      <dgm:prSet presAssocID="{102D9726-B629-43B7-9616-8C6C39483B1F}" presName="quad2" presStyleLbl="node1" presStyleIdx="1" presStyleCnt="4">
        <dgm:presLayoutVars>
          <dgm:chMax val="0"/>
          <dgm:chPref val="0"/>
          <dgm:bulletEnabled val="1"/>
        </dgm:presLayoutVars>
      </dgm:prSet>
      <dgm:spPr/>
    </dgm:pt>
    <dgm:pt modelId="{96AB3BBC-8CC4-4DA8-B94D-D526DA09811B}" type="pres">
      <dgm:prSet presAssocID="{102D9726-B629-43B7-9616-8C6C39483B1F}" presName="quad3" presStyleLbl="node1" presStyleIdx="2" presStyleCnt="4">
        <dgm:presLayoutVars>
          <dgm:chMax val="0"/>
          <dgm:chPref val="0"/>
          <dgm:bulletEnabled val="1"/>
        </dgm:presLayoutVars>
      </dgm:prSet>
      <dgm:spPr/>
    </dgm:pt>
    <dgm:pt modelId="{34EAF534-B3AE-427A-815D-FD23A571E75F}" type="pres">
      <dgm:prSet presAssocID="{102D9726-B629-43B7-9616-8C6C39483B1F}" presName="quad4" presStyleLbl="node1" presStyleIdx="3" presStyleCnt="4" custLinFactNeighborX="-1904" custLinFactNeighborY="39">
        <dgm:presLayoutVars>
          <dgm:chMax val="0"/>
          <dgm:chPref val="0"/>
          <dgm:bulletEnabled val="1"/>
        </dgm:presLayoutVars>
      </dgm:prSet>
      <dgm:spPr/>
    </dgm:pt>
  </dgm:ptLst>
  <dgm:cxnLst>
    <dgm:cxn modelId="{3A9557A7-6D05-4E01-8C54-7E6E5A93209F}" type="presOf" srcId="{A05B7626-32FB-43D1-B41D-4F4F0EBF183D}" destId="{05F8506D-B7D4-47C1-826C-22B932EC7101}" srcOrd="0" destOrd="0" presId="urn:microsoft.com/office/officeart/2005/8/layout/matrix3"/>
    <dgm:cxn modelId="{0DB44385-F3FF-4B8D-A7D5-4DCF1AF8655F}" srcId="{A05B7626-32FB-43D1-B41D-4F4F0EBF183D}" destId="{D4B2130D-8F22-4D86-9306-F5EB9015A5F3}" srcOrd="0" destOrd="0" parTransId="{23A68E84-3336-4A38-B66B-07E14E027ADC}" sibTransId="{C4B20B9E-BE11-4168-A650-9C03AA8E80A3}"/>
    <dgm:cxn modelId="{A387BBF8-E32C-492E-9A3A-8D0513543647}" type="presOf" srcId="{879C64F6-2213-4A7B-82E2-991FCB22A1D6}" destId="{05F8506D-B7D4-47C1-826C-22B932EC7101}" srcOrd="0" destOrd="3" presId="urn:microsoft.com/office/officeart/2005/8/layout/matrix3"/>
    <dgm:cxn modelId="{F6E29EC5-BF03-49B4-B122-9AEB8471B006}" type="presOf" srcId="{B616A7E4-BF14-4831-8489-2C650BC301F8}" destId="{05F8506D-B7D4-47C1-826C-22B932EC7101}" srcOrd="0" destOrd="2" presId="urn:microsoft.com/office/officeart/2005/8/layout/matrix3"/>
    <dgm:cxn modelId="{B019071A-722A-418C-B8A8-351F3EBCB840}" srcId="{A05B7626-32FB-43D1-B41D-4F4F0EBF183D}" destId="{5F2EB2DD-A790-4BAE-BCB1-B173AE2A1183}" srcOrd="3" destOrd="0" parTransId="{85E97A24-ACA2-474F-B009-3F9A9F3F0687}" sibTransId="{04224D61-7756-4739-A6E9-6A940B0ABD74}"/>
    <dgm:cxn modelId="{25347778-4B93-41B4-8DFA-F06C8A622B95}" type="presOf" srcId="{5F2EB2DD-A790-4BAE-BCB1-B173AE2A1183}" destId="{05F8506D-B7D4-47C1-826C-22B932EC7101}" srcOrd="0" destOrd="4" presId="urn:microsoft.com/office/officeart/2005/8/layout/matrix3"/>
    <dgm:cxn modelId="{D9202B6D-4DFD-493D-8E73-782F489D31D0}" type="presOf" srcId="{D4B2130D-8F22-4D86-9306-F5EB9015A5F3}" destId="{05F8506D-B7D4-47C1-826C-22B932EC7101}" srcOrd="0" destOrd="1" presId="urn:microsoft.com/office/officeart/2005/8/layout/matrix3"/>
    <dgm:cxn modelId="{1477256E-98D8-487C-BE59-DE93CE321B5B}" srcId="{A05B7626-32FB-43D1-B41D-4F4F0EBF183D}" destId="{879C64F6-2213-4A7B-82E2-991FCB22A1D6}" srcOrd="2" destOrd="0" parTransId="{1EF338D9-7138-492F-A9CA-0DEA1521BFCB}" sibTransId="{CAA7FDCA-8E47-485C-9703-D096CD1D1C9D}"/>
    <dgm:cxn modelId="{02BCE42E-CF10-40AD-BF12-CFA7DAC6C222}" srcId="{102D9726-B629-43B7-9616-8C6C39483B1F}" destId="{A05B7626-32FB-43D1-B41D-4F4F0EBF183D}" srcOrd="0" destOrd="0" parTransId="{7CD48FDD-7ABB-470F-B875-B89D70DEDAFC}" sibTransId="{F846BDD6-F78A-4853-A471-15D983C65C0B}"/>
    <dgm:cxn modelId="{3B2E4370-801D-48A5-840F-95F8F17C228B}" srcId="{A05B7626-32FB-43D1-B41D-4F4F0EBF183D}" destId="{B616A7E4-BF14-4831-8489-2C650BC301F8}" srcOrd="1" destOrd="0" parTransId="{8D2318AC-3CBA-4426-BBA7-969C3CA20D47}" sibTransId="{33F97C3C-6597-41AD-A52C-30D02FD36C02}"/>
    <dgm:cxn modelId="{38687253-608A-4DD8-BF94-548150172199}" type="presOf" srcId="{102D9726-B629-43B7-9616-8C6C39483B1F}" destId="{5D11BFF1-D125-4FCC-A410-A087139412A9}" srcOrd="0" destOrd="0" presId="urn:microsoft.com/office/officeart/2005/8/layout/matrix3"/>
    <dgm:cxn modelId="{E54AD405-895C-446A-B170-E93CB52BC2ED}" type="presParOf" srcId="{5D11BFF1-D125-4FCC-A410-A087139412A9}" destId="{DD8CA406-DB65-4194-89AF-2D61C463DB74}" srcOrd="0" destOrd="0" presId="urn:microsoft.com/office/officeart/2005/8/layout/matrix3"/>
    <dgm:cxn modelId="{63FC317E-E062-4BB9-96DA-571DD7CF8246}" type="presParOf" srcId="{5D11BFF1-D125-4FCC-A410-A087139412A9}" destId="{05F8506D-B7D4-47C1-826C-22B932EC7101}" srcOrd="1" destOrd="0" presId="urn:microsoft.com/office/officeart/2005/8/layout/matrix3"/>
    <dgm:cxn modelId="{22DF2DC5-CADF-40CC-863D-C82FE190BECC}" type="presParOf" srcId="{5D11BFF1-D125-4FCC-A410-A087139412A9}" destId="{3DB997F6-0186-4810-AA34-CC17040DD2EF}" srcOrd="2" destOrd="0" presId="urn:microsoft.com/office/officeart/2005/8/layout/matrix3"/>
    <dgm:cxn modelId="{92CF941E-920E-4B02-86DC-3D27AD2D3734}" type="presParOf" srcId="{5D11BFF1-D125-4FCC-A410-A087139412A9}" destId="{96AB3BBC-8CC4-4DA8-B94D-D526DA09811B}" srcOrd="3" destOrd="0" presId="urn:microsoft.com/office/officeart/2005/8/layout/matrix3"/>
    <dgm:cxn modelId="{1E30F447-8259-47D5-8216-E09D53193718}" type="presParOf" srcId="{5D11BFF1-D125-4FCC-A410-A087139412A9}" destId="{34EAF534-B3AE-427A-815D-FD23A571E75F}" srcOrd="4" destOrd="0" presId="urn:microsoft.com/office/officeart/2005/8/layout/matrix3"/>
  </dgm:cxnLst>
  <dgm:bg/>
  <dgm:whole/>
</dgm:dataModel>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52BD90-C499-4B2A-B590-E9F5AD8A6D47}" type="datetimeFigureOut">
              <a:rPr lang="en-US" smtClean="0"/>
              <a:pPr/>
              <a:t>5/12/2023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3A86CE-E287-41FD-BAF9-3A6ED507F98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23A86CE-E287-41FD-BAF9-3A6ED507F989}"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23A86CE-E287-41FD-BAF9-3A6ED507F989}" type="slidenum">
              <a:rPr lang="en-US" smtClean="0"/>
              <a:pPr/>
              <a:t>25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23A86CE-E287-41FD-BAF9-3A6ED507F989}" type="slidenum">
              <a:rPr lang="en-US" smtClean="0"/>
              <a:pPr/>
              <a:t>26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82D6299F-77F5-48F5-9D90-FF357C12A6D4}" type="datetimeFigureOut">
              <a:rPr lang="en-US" smtClean="0"/>
              <a:pPr/>
              <a:t>5/12/2023</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9E264E51-70B5-420D-9B52-85A35507350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2D6299F-77F5-48F5-9D90-FF357C12A6D4}" type="datetimeFigureOut">
              <a:rPr lang="en-US" smtClean="0"/>
              <a:pPr/>
              <a:t>5/12/2023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E264E51-70B5-420D-9B52-85A35507350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82D6299F-77F5-48F5-9D90-FF357C12A6D4}" type="datetimeFigureOut">
              <a:rPr lang="en-US" smtClean="0"/>
              <a:pPr/>
              <a:t>5/12/2023</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9E264E51-70B5-420D-9B52-85A35507350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2D6299F-77F5-48F5-9D90-FF357C12A6D4}" type="datetimeFigureOut">
              <a:rPr lang="en-US" smtClean="0"/>
              <a:pPr/>
              <a:t>5/12/2023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E264E51-70B5-420D-9B52-85A35507350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82D6299F-77F5-48F5-9D90-FF357C12A6D4}" type="datetimeFigureOut">
              <a:rPr lang="en-US" smtClean="0"/>
              <a:pPr/>
              <a:t>5/12/2023</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9E264E51-70B5-420D-9B52-85A35507350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2D6299F-77F5-48F5-9D90-FF357C12A6D4}" type="datetimeFigureOut">
              <a:rPr lang="en-US" smtClean="0"/>
              <a:pPr/>
              <a:t>5/12/2023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9E264E51-70B5-420D-9B52-85A35507350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2D6299F-77F5-48F5-9D90-FF357C12A6D4}" type="datetimeFigureOut">
              <a:rPr lang="en-US" smtClean="0"/>
              <a:pPr/>
              <a:t>5/12/2023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9E264E51-70B5-420D-9B52-85A35507350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82D6299F-77F5-48F5-9D90-FF357C12A6D4}" type="datetimeFigureOut">
              <a:rPr lang="en-US" smtClean="0"/>
              <a:pPr/>
              <a:t>5/12/2023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9E264E51-70B5-420D-9B52-85A35507350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82D6299F-77F5-48F5-9D90-FF357C12A6D4}" type="datetimeFigureOut">
              <a:rPr lang="en-US" smtClean="0"/>
              <a:pPr/>
              <a:t>5/12/2023</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9E264E51-70B5-420D-9B52-85A35507350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2D6299F-77F5-48F5-9D90-FF357C12A6D4}" type="datetimeFigureOut">
              <a:rPr lang="en-US" smtClean="0"/>
              <a:pPr/>
              <a:t>5/12/2023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9E264E51-70B5-420D-9B52-85A35507350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82D6299F-77F5-48F5-9D90-FF357C12A6D4}" type="datetimeFigureOut">
              <a:rPr lang="en-US" smtClean="0"/>
              <a:pPr/>
              <a:t>5/12/2023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9E264E51-70B5-420D-9B52-85A35507350A}"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82D6299F-77F5-48F5-9D90-FF357C12A6D4}" type="datetimeFigureOut">
              <a:rPr lang="en-US" smtClean="0"/>
              <a:pPr/>
              <a:t>5/12/2023</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9E264E51-70B5-420D-9B52-85A35507350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8.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ood-morning-23a.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38200"/>
            <a:ext cx="8229600" cy="2163763"/>
          </a:xfrm>
        </p:spPr>
        <p:txBody>
          <a:bodyPr>
            <a:normAutofit/>
          </a:bodyPr>
          <a:lstStyle/>
          <a:p>
            <a:pPr marL="457200" indent="-457200">
              <a:buNone/>
            </a:pPr>
            <a:endParaRPr lang="en-US" dirty="0" smtClean="0"/>
          </a:p>
          <a:p>
            <a:pPr marL="457200" indent="-457200">
              <a:buFont typeface="+mj-lt"/>
              <a:buAutoNum type="arabicPeriod"/>
            </a:pPr>
            <a:endParaRPr lang="en-US" dirty="0" smtClean="0"/>
          </a:p>
          <a:p>
            <a:pPr marL="457200" indent="-457200">
              <a:buFont typeface="+mj-lt"/>
              <a:buAutoNum type="arabicPeriod"/>
            </a:pPr>
            <a:endParaRPr lang="en-US" dirty="0" smtClean="0"/>
          </a:p>
        </p:txBody>
      </p:sp>
      <p:sp>
        <p:nvSpPr>
          <p:cNvPr id="5" name="Rounded Rectangle 4"/>
          <p:cNvSpPr/>
          <p:nvPr/>
        </p:nvSpPr>
        <p:spPr>
          <a:xfrm>
            <a:off x="2514600" y="838200"/>
            <a:ext cx="28194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THE OJT PROCESS</a:t>
            </a:r>
            <a:endParaRPr lang="en-US" dirty="0"/>
          </a:p>
        </p:txBody>
      </p:sp>
      <p:cxnSp>
        <p:nvCxnSpPr>
          <p:cNvPr id="8" name="Straight Arrow Connector 7"/>
          <p:cNvCxnSpPr/>
          <p:nvPr/>
        </p:nvCxnSpPr>
        <p:spPr>
          <a:xfrm>
            <a:off x="4038600" y="3429000"/>
            <a:ext cx="381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152400" y="2590800"/>
            <a:ext cx="16002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t>Prepare the learner</a:t>
            </a:r>
            <a:endParaRPr lang="en-US" sz="1500" dirty="0"/>
          </a:p>
        </p:txBody>
      </p:sp>
      <p:sp>
        <p:nvSpPr>
          <p:cNvPr id="10" name="Oval 9"/>
          <p:cNvSpPr/>
          <p:nvPr/>
        </p:nvSpPr>
        <p:spPr>
          <a:xfrm>
            <a:off x="2362200" y="2590800"/>
            <a:ext cx="16002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t>Present the operation</a:t>
            </a:r>
            <a:endParaRPr lang="en-US" sz="1500" dirty="0"/>
          </a:p>
        </p:txBody>
      </p:sp>
      <p:cxnSp>
        <p:nvCxnSpPr>
          <p:cNvPr id="12" name="Straight Arrow Connector 11"/>
          <p:cNvCxnSpPr/>
          <p:nvPr/>
        </p:nvCxnSpPr>
        <p:spPr>
          <a:xfrm>
            <a:off x="1828800" y="3429000"/>
            <a:ext cx="457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72000" y="2590800"/>
            <a:ext cx="14478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t>Do a tryout</a:t>
            </a:r>
            <a:endParaRPr lang="en-US" sz="1500" dirty="0"/>
          </a:p>
        </p:txBody>
      </p:sp>
      <p:cxnSp>
        <p:nvCxnSpPr>
          <p:cNvPr id="16" name="Straight Arrow Connector 15"/>
          <p:cNvCxnSpPr/>
          <p:nvPr/>
        </p:nvCxnSpPr>
        <p:spPr>
          <a:xfrm flipV="1">
            <a:off x="6096000" y="3429000"/>
            <a:ext cx="380206"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6629400" y="2590800"/>
            <a:ext cx="14478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t>Follow-Up</a:t>
            </a:r>
            <a:endParaRPr lang="en-US" sz="1500" dirty="0"/>
          </a:p>
        </p:txBody>
      </p:sp>
      <p:pic>
        <p:nvPicPr>
          <p:cNvPr id="28" name="Picture 27" descr="OJT_blogpic.png"/>
          <p:cNvPicPr>
            <a:picLocks noChangeAspect="1"/>
          </p:cNvPicPr>
          <p:nvPr/>
        </p:nvPicPr>
        <p:blipFill>
          <a:blip r:embed="rId2"/>
          <a:stretch>
            <a:fillRect/>
          </a:stretch>
        </p:blipFill>
        <p:spPr>
          <a:xfrm>
            <a:off x="1143000" y="4038600"/>
            <a:ext cx="5724525" cy="230505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linds(horizont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linds(horizontal)">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mph" presetSubtype="0" fill="hold" nodeType="clickEffect">
                                  <p:stCondLst>
                                    <p:cond delay="0"/>
                                  </p:stCondLst>
                                  <p:childTnLst>
                                    <p:animRot by="21600000">
                                      <p:cBhvr>
                                        <p:cTn id="31" dur="2000" fill="hold"/>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4"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APPRENTICESHIP TRAINING</a:t>
            </a:r>
            <a:endParaRPr lang="en-US" dirty="0"/>
          </a:p>
        </p:txBody>
      </p:sp>
      <p:sp>
        <p:nvSpPr>
          <p:cNvPr id="3" name="Content Placeholder 2"/>
          <p:cNvSpPr>
            <a:spLocks noGrp="1"/>
          </p:cNvSpPr>
          <p:nvPr>
            <p:ph idx="1"/>
          </p:nvPr>
        </p:nvSpPr>
        <p:spPr/>
        <p:txBody>
          <a:bodyPr>
            <a:normAutofit/>
          </a:bodyPr>
          <a:lstStyle/>
          <a:p>
            <a:pPr marL="457200" indent="-457200"/>
            <a:r>
              <a:rPr lang="en-US" sz="2000" dirty="0" smtClean="0"/>
              <a:t>People become skilled workers, usually through a combination of formal learning and long-term on-the-job training</a:t>
            </a:r>
          </a:p>
          <a:p>
            <a:pPr marL="457200" indent="-457200"/>
            <a:r>
              <a:rPr lang="en-US" sz="2000" dirty="0" smtClean="0"/>
              <a:t>enable practitioners to gain a license to practice in a regulated profession</a:t>
            </a:r>
            <a:endParaRPr lang="en-US" sz="2000" dirty="0"/>
          </a:p>
        </p:txBody>
      </p:sp>
      <p:pic>
        <p:nvPicPr>
          <p:cNvPr id="4" name="Picture 3" descr="apprentices.jpg"/>
          <p:cNvPicPr>
            <a:picLocks noChangeAspect="1"/>
          </p:cNvPicPr>
          <p:nvPr/>
        </p:nvPicPr>
        <p:blipFill>
          <a:blip r:embed="rId2"/>
          <a:stretch>
            <a:fillRect/>
          </a:stretch>
        </p:blipFill>
        <p:spPr>
          <a:xfrm>
            <a:off x="0" y="4191000"/>
            <a:ext cx="5543550" cy="1295400"/>
          </a:xfrm>
          <a:prstGeom prst="rect">
            <a:avLst/>
          </a:prstGeom>
        </p:spPr>
      </p:pic>
      <p:pic>
        <p:nvPicPr>
          <p:cNvPr id="5" name="Picture 4" descr="Employer_Group.2242415_std.jpg"/>
          <p:cNvPicPr>
            <a:picLocks noChangeAspect="1"/>
          </p:cNvPicPr>
          <p:nvPr/>
        </p:nvPicPr>
        <p:blipFill>
          <a:blip r:embed="rId3"/>
          <a:stretch>
            <a:fillRect/>
          </a:stretch>
        </p:blipFill>
        <p:spPr>
          <a:xfrm>
            <a:off x="4876800" y="3276600"/>
            <a:ext cx="3276600" cy="335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0" presetID="32" presetClass="emph" presetSubtype="0" fill="hold" nodeType="withEffect">
                                  <p:stCondLst>
                                    <p:cond delay="0"/>
                                  </p:stCondLst>
                                  <p:childTnLst>
                                    <p:animClr clrSpc="rgb">
                                      <p:cBhvr override="childStyle">
                                        <p:cTn id="21" dur="200" fill="hold"/>
                                        <p:tgtEl>
                                          <p:spTgt spid="5"/>
                                        </p:tgtEl>
                                        <p:attrNameLst>
                                          <p:attrName>style.color</p:attrName>
                                        </p:attrNameLst>
                                      </p:cBhvr>
                                      <p:to>
                                        <a:schemeClr val="accent2"/>
                                      </p:to>
                                    </p:animClr>
                                    <p:animClr clrSpc="rgb">
                                      <p:cBhvr>
                                        <p:cTn id="22" dur="200" fill="hold"/>
                                        <p:tgtEl>
                                          <p:spTgt spid="5"/>
                                        </p:tgtEl>
                                        <p:attrNameLst>
                                          <p:attrName>fillcolor</p:attrName>
                                        </p:attrNameLst>
                                      </p:cBhvr>
                                      <p:to>
                                        <a:schemeClr val="accent2"/>
                                      </p:to>
                                    </p:animClr>
                                    <p:set>
                                      <p:cBhvr>
                                        <p:cTn id="23" dur="200" fill="hold"/>
                                        <p:tgtEl>
                                          <p:spTgt spid="5"/>
                                        </p:tgtEl>
                                        <p:attrNameLst>
                                          <p:attrName>fill.type</p:attrName>
                                        </p:attrNameLst>
                                      </p:cBhvr>
                                      <p:to>
                                        <p:strVal val="solid"/>
                                      </p:to>
                                    </p:set>
                                    <p:set>
                                      <p:cBhvr>
                                        <p:cTn id="24" dur="200" fill="hold"/>
                                        <p:tgtEl>
                                          <p:spTgt spid="5"/>
                                        </p:tgtEl>
                                        <p:attrNameLst>
                                          <p:attrName>fill.on</p:attrName>
                                        </p:attrNameLst>
                                      </p:cBhvr>
                                      <p:to>
                                        <p:strVal val="true"/>
                                      </p:to>
                                    </p:set>
                                    <p:animRot by="120000">
                                      <p:cBhvr>
                                        <p:cTn id="25" dur="200" fill="hold">
                                          <p:stCondLst>
                                            <p:cond delay="0"/>
                                          </p:stCondLst>
                                        </p:cTn>
                                        <p:tgtEl>
                                          <p:spTgt spid="5"/>
                                        </p:tgtEl>
                                        <p:attrNameLst>
                                          <p:attrName>r</p:attrName>
                                        </p:attrNameLst>
                                      </p:cBhvr>
                                    </p:animRot>
                                    <p:animRot by="-240000">
                                      <p:cBhvr>
                                        <p:cTn id="26" dur="400" fill="hold">
                                          <p:stCondLst>
                                            <p:cond delay="400"/>
                                          </p:stCondLst>
                                        </p:cTn>
                                        <p:tgtEl>
                                          <p:spTgt spid="5"/>
                                        </p:tgtEl>
                                        <p:attrNameLst>
                                          <p:attrName>r</p:attrName>
                                        </p:attrNameLst>
                                      </p:cBhvr>
                                    </p:animRot>
                                    <p:animRot by="240000">
                                      <p:cBhvr>
                                        <p:cTn id="27" dur="400" fill="hold">
                                          <p:stCondLst>
                                            <p:cond delay="800"/>
                                          </p:stCondLst>
                                        </p:cTn>
                                        <p:tgtEl>
                                          <p:spTgt spid="5"/>
                                        </p:tgtEl>
                                        <p:attrNameLst>
                                          <p:attrName>r</p:attrName>
                                        </p:attrNameLst>
                                      </p:cBhvr>
                                    </p:animRot>
                                    <p:animRot by="-240000">
                                      <p:cBhvr>
                                        <p:cTn id="28" dur="400" fill="hold">
                                          <p:stCondLst>
                                            <p:cond delay="1200"/>
                                          </p:stCondLst>
                                        </p:cTn>
                                        <p:tgtEl>
                                          <p:spTgt spid="5"/>
                                        </p:tgtEl>
                                        <p:attrNameLst>
                                          <p:attrName>r</p:attrName>
                                        </p:attrNameLst>
                                      </p:cBhvr>
                                    </p:animRot>
                                    <p:animRot by="120000">
                                      <p:cBhvr>
                                        <p:cTn id="29" dur="400" fill="hold">
                                          <p:stCondLst>
                                            <p:cond delay="1600"/>
                                          </p:stCondLst>
                                        </p:cTn>
                                        <p:tgtEl>
                                          <p:spTgt spid="5"/>
                                        </p:tgtEl>
                                        <p:attrNameLst>
                                          <p:attrName>r</p:attrName>
                                        </p:attrNameLst>
                                      </p:cBhvr>
                                    </p:animRot>
                                  </p:childTnLst>
                                </p:cTn>
                              </p:par>
                              <p:par>
                                <p:cTn id="30" presetID="32" presetClass="emph" presetSubtype="0" fill="hold" nodeType="withEffect">
                                  <p:stCondLst>
                                    <p:cond delay="0"/>
                                  </p:stCondLst>
                                  <p:childTnLst>
                                    <p:animClr clrSpc="rgb">
                                      <p:cBhvr override="childStyle">
                                        <p:cTn id="31" dur="200" fill="hold"/>
                                        <p:tgtEl>
                                          <p:spTgt spid="4"/>
                                        </p:tgtEl>
                                        <p:attrNameLst>
                                          <p:attrName>style.color</p:attrName>
                                        </p:attrNameLst>
                                      </p:cBhvr>
                                      <p:to>
                                        <a:schemeClr val="accent2"/>
                                      </p:to>
                                    </p:animClr>
                                    <p:animClr clrSpc="rgb">
                                      <p:cBhvr>
                                        <p:cTn id="32" dur="200" fill="hold"/>
                                        <p:tgtEl>
                                          <p:spTgt spid="4"/>
                                        </p:tgtEl>
                                        <p:attrNameLst>
                                          <p:attrName>fillcolor</p:attrName>
                                        </p:attrNameLst>
                                      </p:cBhvr>
                                      <p:to>
                                        <a:schemeClr val="accent2"/>
                                      </p:to>
                                    </p:animClr>
                                    <p:set>
                                      <p:cBhvr>
                                        <p:cTn id="33" dur="200" fill="hold"/>
                                        <p:tgtEl>
                                          <p:spTgt spid="4"/>
                                        </p:tgtEl>
                                        <p:attrNameLst>
                                          <p:attrName>fill.type</p:attrName>
                                        </p:attrNameLst>
                                      </p:cBhvr>
                                      <p:to>
                                        <p:strVal val="solid"/>
                                      </p:to>
                                    </p:set>
                                    <p:set>
                                      <p:cBhvr>
                                        <p:cTn id="34" dur="200" fill="hold"/>
                                        <p:tgtEl>
                                          <p:spTgt spid="4"/>
                                        </p:tgtEl>
                                        <p:attrNameLst>
                                          <p:attrName>fill.on</p:attrName>
                                        </p:attrNameLst>
                                      </p:cBhvr>
                                      <p:to>
                                        <p:strVal val="true"/>
                                      </p:to>
                                    </p:set>
                                    <p:animRot by="120000">
                                      <p:cBhvr>
                                        <p:cTn id="35" dur="200" fill="hold">
                                          <p:stCondLst>
                                            <p:cond delay="0"/>
                                          </p:stCondLst>
                                        </p:cTn>
                                        <p:tgtEl>
                                          <p:spTgt spid="4"/>
                                        </p:tgtEl>
                                        <p:attrNameLst>
                                          <p:attrName>r</p:attrName>
                                        </p:attrNameLst>
                                      </p:cBhvr>
                                    </p:animRot>
                                    <p:animRot by="-240000">
                                      <p:cBhvr>
                                        <p:cTn id="36" dur="400" fill="hold">
                                          <p:stCondLst>
                                            <p:cond delay="400"/>
                                          </p:stCondLst>
                                        </p:cTn>
                                        <p:tgtEl>
                                          <p:spTgt spid="4"/>
                                        </p:tgtEl>
                                        <p:attrNameLst>
                                          <p:attrName>r</p:attrName>
                                        </p:attrNameLst>
                                      </p:cBhvr>
                                    </p:animRot>
                                    <p:animRot by="240000">
                                      <p:cBhvr>
                                        <p:cTn id="37" dur="400" fill="hold">
                                          <p:stCondLst>
                                            <p:cond delay="800"/>
                                          </p:stCondLst>
                                        </p:cTn>
                                        <p:tgtEl>
                                          <p:spTgt spid="4"/>
                                        </p:tgtEl>
                                        <p:attrNameLst>
                                          <p:attrName>r</p:attrName>
                                        </p:attrNameLst>
                                      </p:cBhvr>
                                    </p:animRot>
                                    <p:animRot by="-240000">
                                      <p:cBhvr>
                                        <p:cTn id="38" dur="400" fill="hold">
                                          <p:stCondLst>
                                            <p:cond delay="1200"/>
                                          </p:stCondLst>
                                        </p:cTn>
                                        <p:tgtEl>
                                          <p:spTgt spid="4"/>
                                        </p:tgtEl>
                                        <p:attrNameLst>
                                          <p:attrName>r</p:attrName>
                                        </p:attrNameLst>
                                      </p:cBhvr>
                                    </p:animRot>
                                    <p:animRot by="120000">
                                      <p:cBhvr>
                                        <p:cTn id="39" dur="400" fill="hold">
                                          <p:stCondLst>
                                            <p:cond delay="16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Informal learning</a:t>
            </a:r>
            <a:endParaRPr lang="en-US" dirty="0"/>
          </a:p>
        </p:txBody>
      </p:sp>
      <p:sp>
        <p:nvSpPr>
          <p:cNvPr id="3" name="Content Placeholder 2"/>
          <p:cNvSpPr>
            <a:spLocks noGrp="1"/>
          </p:cNvSpPr>
          <p:nvPr>
            <p:ph idx="1"/>
          </p:nvPr>
        </p:nvSpPr>
        <p:spPr>
          <a:xfrm>
            <a:off x="304800" y="1676400"/>
            <a:ext cx="7239000" cy="2962584"/>
          </a:xfrm>
        </p:spPr>
        <p:txBody>
          <a:bodyPr>
            <a:noAutofit/>
          </a:bodyPr>
          <a:lstStyle/>
          <a:p>
            <a:r>
              <a:rPr lang="en-US" sz="2000" dirty="0" smtClean="0"/>
              <a:t>Learning the job through informal means,</a:t>
            </a:r>
          </a:p>
          <a:p>
            <a:pPr>
              <a:buNone/>
            </a:pPr>
            <a:r>
              <a:rPr lang="en-US" sz="2000" dirty="0" smtClean="0"/>
              <a:t>    including performing their jobs on a</a:t>
            </a:r>
          </a:p>
          <a:p>
            <a:pPr>
              <a:buNone/>
            </a:pPr>
            <a:r>
              <a:rPr lang="en-US" sz="2000" dirty="0" smtClean="0"/>
              <a:t>    daily basis with their colleagues</a:t>
            </a:r>
          </a:p>
          <a:p>
            <a:r>
              <a:rPr lang="en-US" sz="2000" dirty="0" smtClean="0"/>
              <a:t> it has no set objective in terms</a:t>
            </a:r>
          </a:p>
          <a:p>
            <a:pPr>
              <a:buNone/>
            </a:pPr>
            <a:r>
              <a:rPr lang="en-US" sz="2000" dirty="0" smtClean="0"/>
              <a:t>    of learning outcomes and</a:t>
            </a:r>
          </a:p>
          <a:p>
            <a:pPr>
              <a:buNone/>
            </a:pPr>
            <a:r>
              <a:rPr lang="en-US" sz="2000" dirty="0" smtClean="0"/>
              <a:t>    is never intentional from </a:t>
            </a:r>
          </a:p>
          <a:p>
            <a:pPr>
              <a:buNone/>
            </a:pPr>
            <a:r>
              <a:rPr lang="en-US" sz="2000" dirty="0" smtClean="0"/>
              <a:t>    the learner’s standpoint</a:t>
            </a:r>
          </a:p>
          <a:p>
            <a:r>
              <a:rPr lang="en-US" sz="2000" dirty="0" smtClean="0"/>
              <a:t> referred to as learning</a:t>
            </a:r>
          </a:p>
          <a:p>
            <a:pPr>
              <a:buNone/>
            </a:pPr>
            <a:r>
              <a:rPr lang="en-US" sz="2000" dirty="0" smtClean="0"/>
              <a:t>     by experience or    </a:t>
            </a:r>
          </a:p>
          <a:p>
            <a:pPr>
              <a:buNone/>
            </a:pPr>
            <a:r>
              <a:rPr lang="en-US" sz="2000" dirty="0" smtClean="0"/>
              <a:t>     just as experience</a:t>
            </a:r>
            <a:endParaRPr lang="en-US" sz="2000" dirty="0"/>
          </a:p>
        </p:txBody>
      </p:sp>
      <p:pic>
        <p:nvPicPr>
          <p:cNvPr id="5" name="Picture 4" descr="images.jpg"/>
          <p:cNvPicPr>
            <a:picLocks noChangeAspect="1"/>
          </p:cNvPicPr>
          <p:nvPr/>
        </p:nvPicPr>
        <p:blipFill>
          <a:blip r:embed="rId2"/>
          <a:stretch>
            <a:fillRect/>
          </a:stretch>
        </p:blipFill>
        <p:spPr>
          <a:xfrm>
            <a:off x="4724400" y="3200400"/>
            <a:ext cx="2895600" cy="3276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3">
                                            <p:txEl>
                                              <p:pRg st="0" end="0"/>
                                            </p:txEl>
                                          </p:spTgt>
                                        </p:tgtEl>
                                      </p:cBhvr>
                                    </p:animEffect>
                                    <p:animScale>
                                      <p:cBhvr>
                                        <p:cTn id="12" dur="250" autoRev="1" fill="hold"/>
                                        <p:tgtEl>
                                          <p:spTgt spid="3">
                                            <p:txEl>
                                              <p:pRg st="0" end="0"/>
                                            </p:txEl>
                                          </p:spTgt>
                                        </p:tgtEl>
                                      </p:cBhvr>
                                      <p:by x="105000" y="105000"/>
                                    </p:animScale>
                                  </p:childTnLst>
                                </p:cTn>
                              </p:par>
                              <p:par>
                                <p:cTn id="13" presetID="26" presetClass="emph" presetSubtype="0" fill="hold" nodeType="withEffect">
                                  <p:stCondLst>
                                    <p:cond delay="0"/>
                                  </p:stCondLst>
                                  <p:childTnLst>
                                    <p:animEffect transition="out" filter="fade">
                                      <p:cBhvr>
                                        <p:cTn id="14" dur="500" tmFilter="0, 0; .2, .5; .8, .5; 1, 0"/>
                                        <p:tgtEl>
                                          <p:spTgt spid="3">
                                            <p:txEl>
                                              <p:pRg st="1" end="1"/>
                                            </p:txEl>
                                          </p:spTgt>
                                        </p:tgtEl>
                                      </p:cBhvr>
                                    </p:animEffect>
                                    <p:animScale>
                                      <p:cBhvr>
                                        <p:cTn id="15" dur="250" autoRev="1" fill="hold"/>
                                        <p:tgtEl>
                                          <p:spTgt spid="3">
                                            <p:txEl>
                                              <p:pRg st="1" end="1"/>
                                            </p:txEl>
                                          </p:spTgt>
                                        </p:tgtEl>
                                      </p:cBhvr>
                                      <p:by x="105000" y="105000"/>
                                    </p:animScale>
                                  </p:childTnLst>
                                </p:cTn>
                              </p:par>
                              <p:par>
                                <p:cTn id="16" presetID="26" presetClass="emph" presetSubtype="0" fill="hold" nodeType="withEffect">
                                  <p:stCondLst>
                                    <p:cond delay="0"/>
                                  </p:stCondLst>
                                  <p:childTnLst>
                                    <p:animEffect transition="out" filter="fade">
                                      <p:cBhvr>
                                        <p:cTn id="17" dur="500" tmFilter="0, 0; .2, .5; .8, .5; 1, 0"/>
                                        <p:tgtEl>
                                          <p:spTgt spid="3">
                                            <p:txEl>
                                              <p:pRg st="2" end="2"/>
                                            </p:txEl>
                                          </p:spTgt>
                                        </p:tgtEl>
                                      </p:cBhvr>
                                    </p:animEffect>
                                    <p:animScale>
                                      <p:cBhvr>
                                        <p:cTn id="18" dur="250" autoRev="1" fill="hold"/>
                                        <p:tgtEl>
                                          <p:spTgt spid="3">
                                            <p:txEl>
                                              <p:pRg st="2" end="2"/>
                                            </p:txEl>
                                          </p:spTgt>
                                        </p:tgtEl>
                                      </p:cBhvr>
                                      <p:by x="105000" y="105000"/>
                                    </p:animScale>
                                  </p:childTnLst>
                                </p:cTn>
                              </p:par>
                            </p:childTnLst>
                          </p:cTn>
                        </p:par>
                      </p:childTnLst>
                    </p:cTn>
                  </p:par>
                  <p:par>
                    <p:cTn id="19" fill="hold">
                      <p:stCondLst>
                        <p:cond delay="indefinite"/>
                      </p:stCondLst>
                      <p:childTnLst>
                        <p:par>
                          <p:cTn id="20" fill="hold">
                            <p:stCondLst>
                              <p:cond delay="0"/>
                            </p:stCondLst>
                            <p:childTnLst>
                              <p:par>
                                <p:cTn id="21" presetID="26" presetClass="emph" presetSubtype="0" fill="hold" nodeType="clickEffect">
                                  <p:stCondLst>
                                    <p:cond delay="0"/>
                                  </p:stCondLst>
                                  <p:childTnLst>
                                    <p:animEffect transition="out" filter="fade">
                                      <p:cBhvr>
                                        <p:cTn id="22" dur="500" tmFilter="0, 0; .2, .5; .8, .5; 1, 0"/>
                                        <p:tgtEl>
                                          <p:spTgt spid="3">
                                            <p:txEl>
                                              <p:pRg st="3" end="3"/>
                                            </p:txEl>
                                          </p:spTgt>
                                        </p:tgtEl>
                                      </p:cBhvr>
                                    </p:animEffect>
                                    <p:animScale>
                                      <p:cBhvr>
                                        <p:cTn id="23" dur="250" autoRev="1" fill="hold"/>
                                        <p:tgtEl>
                                          <p:spTgt spid="3">
                                            <p:txEl>
                                              <p:pRg st="3" end="3"/>
                                            </p:txEl>
                                          </p:spTgt>
                                        </p:tgtEl>
                                      </p:cBhvr>
                                      <p:by x="105000" y="105000"/>
                                    </p:animScale>
                                  </p:childTnLst>
                                </p:cTn>
                              </p:par>
                              <p:par>
                                <p:cTn id="24" presetID="26" presetClass="emph" presetSubtype="0" fill="hold" nodeType="withEffect">
                                  <p:stCondLst>
                                    <p:cond delay="0"/>
                                  </p:stCondLst>
                                  <p:childTnLst>
                                    <p:animEffect transition="out" filter="fade">
                                      <p:cBhvr>
                                        <p:cTn id="25" dur="500" tmFilter="0, 0; .2, .5; .8, .5; 1, 0"/>
                                        <p:tgtEl>
                                          <p:spTgt spid="3">
                                            <p:txEl>
                                              <p:pRg st="4" end="4"/>
                                            </p:txEl>
                                          </p:spTgt>
                                        </p:tgtEl>
                                      </p:cBhvr>
                                    </p:animEffect>
                                    <p:animScale>
                                      <p:cBhvr>
                                        <p:cTn id="26" dur="250" autoRev="1" fill="hold"/>
                                        <p:tgtEl>
                                          <p:spTgt spid="3">
                                            <p:txEl>
                                              <p:pRg st="4" end="4"/>
                                            </p:txEl>
                                          </p:spTgt>
                                        </p:tgtEl>
                                      </p:cBhvr>
                                      <p:by x="105000" y="105000"/>
                                    </p:animScale>
                                  </p:childTnLst>
                                </p:cTn>
                              </p:par>
                              <p:par>
                                <p:cTn id="27" presetID="26" presetClass="emph" presetSubtype="0" fill="hold" nodeType="withEffect">
                                  <p:stCondLst>
                                    <p:cond delay="0"/>
                                  </p:stCondLst>
                                  <p:childTnLst>
                                    <p:animEffect transition="out" filter="fade">
                                      <p:cBhvr>
                                        <p:cTn id="28" dur="500" tmFilter="0, 0; .2, .5; .8, .5; 1, 0"/>
                                        <p:tgtEl>
                                          <p:spTgt spid="3">
                                            <p:txEl>
                                              <p:pRg st="5" end="5"/>
                                            </p:txEl>
                                          </p:spTgt>
                                        </p:tgtEl>
                                      </p:cBhvr>
                                    </p:animEffect>
                                    <p:animScale>
                                      <p:cBhvr>
                                        <p:cTn id="29" dur="250" autoRev="1" fill="hold"/>
                                        <p:tgtEl>
                                          <p:spTgt spid="3">
                                            <p:txEl>
                                              <p:pRg st="5" end="5"/>
                                            </p:txEl>
                                          </p:spTgt>
                                        </p:tgtEl>
                                      </p:cBhvr>
                                      <p:by x="105000" y="105000"/>
                                    </p:animScale>
                                  </p:childTnLst>
                                </p:cTn>
                              </p:par>
                            </p:childTnLst>
                          </p:cTn>
                        </p:par>
                      </p:childTnLst>
                    </p:cTn>
                  </p:par>
                  <p:par>
                    <p:cTn id="30" fill="hold">
                      <p:stCondLst>
                        <p:cond delay="indefinite"/>
                      </p:stCondLst>
                      <p:childTnLst>
                        <p:par>
                          <p:cTn id="31" fill="hold">
                            <p:stCondLst>
                              <p:cond delay="0"/>
                            </p:stCondLst>
                            <p:childTnLst>
                              <p:par>
                                <p:cTn id="32" presetID="26" presetClass="emph" presetSubtype="0" fill="hold" nodeType="clickEffect">
                                  <p:stCondLst>
                                    <p:cond delay="0"/>
                                  </p:stCondLst>
                                  <p:childTnLst>
                                    <p:animEffect transition="out" filter="fade">
                                      <p:cBhvr>
                                        <p:cTn id="33" dur="500" tmFilter="0, 0; .2, .5; .8, .5; 1, 0"/>
                                        <p:tgtEl>
                                          <p:spTgt spid="3">
                                            <p:txEl>
                                              <p:pRg st="7" end="7"/>
                                            </p:txEl>
                                          </p:spTgt>
                                        </p:tgtEl>
                                      </p:cBhvr>
                                    </p:animEffect>
                                    <p:animScale>
                                      <p:cBhvr>
                                        <p:cTn id="34" dur="250" autoRev="1" fill="hold"/>
                                        <p:tgtEl>
                                          <p:spTgt spid="3">
                                            <p:txEl>
                                              <p:pRg st="7" end="7"/>
                                            </p:txEl>
                                          </p:spTgt>
                                        </p:tgtEl>
                                      </p:cBhvr>
                                      <p:by x="105000" y="105000"/>
                                    </p:animScale>
                                  </p:childTnLst>
                                </p:cTn>
                              </p:par>
                              <p:par>
                                <p:cTn id="35" presetID="26" presetClass="emph" presetSubtype="0" fill="hold" nodeType="withEffect">
                                  <p:stCondLst>
                                    <p:cond delay="0"/>
                                  </p:stCondLst>
                                  <p:childTnLst>
                                    <p:animEffect transition="out" filter="fade">
                                      <p:cBhvr>
                                        <p:cTn id="36" dur="500" tmFilter="0, 0; .2, .5; .8, .5; 1, 0"/>
                                        <p:tgtEl>
                                          <p:spTgt spid="3">
                                            <p:txEl>
                                              <p:pRg st="8" end="8"/>
                                            </p:txEl>
                                          </p:spTgt>
                                        </p:tgtEl>
                                      </p:cBhvr>
                                    </p:animEffect>
                                    <p:animScale>
                                      <p:cBhvr>
                                        <p:cTn id="37" dur="250" autoRev="1" fill="hold"/>
                                        <p:tgtEl>
                                          <p:spTgt spid="3">
                                            <p:txEl>
                                              <p:pRg st="8" end="8"/>
                                            </p:txEl>
                                          </p:spTgt>
                                        </p:tgtEl>
                                      </p:cBhvr>
                                      <p:by x="105000" y="105000"/>
                                    </p:animScale>
                                  </p:childTnLst>
                                </p:cTn>
                              </p:par>
                              <p:par>
                                <p:cTn id="38" presetID="26" presetClass="emph" presetSubtype="0" fill="hold" nodeType="withEffect">
                                  <p:stCondLst>
                                    <p:cond delay="0"/>
                                  </p:stCondLst>
                                  <p:childTnLst>
                                    <p:animEffect transition="out" filter="fade">
                                      <p:cBhvr>
                                        <p:cTn id="39" dur="500" tmFilter="0, 0; .2, .5; .8, .5; 1, 0"/>
                                        <p:tgtEl>
                                          <p:spTgt spid="3">
                                            <p:txEl>
                                              <p:pRg st="9" end="9"/>
                                            </p:txEl>
                                          </p:spTgt>
                                        </p:tgtEl>
                                      </p:cBhvr>
                                    </p:animEffect>
                                    <p:animScale>
                                      <p:cBhvr>
                                        <p:cTn id="40" dur="250" autoRev="1" fill="hold"/>
                                        <p:tgtEl>
                                          <p:spTgt spid="3">
                                            <p:txEl>
                                              <p:pRg st="9" end="9"/>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tp_samoore.gif"/>
          <p:cNvPicPr>
            <a:picLocks noChangeAspect="1"/>
          </p:cNvPicPr>
          <p:nvPr/>
        </p:nvPicPr>
        <p:blipFill>
          <a:blip r:embed="rId2"/>
          <a:stretch>
            <a:fillRect/>
          </a:stretch>
        </p:blipFill>
        <p:spPr>
          <a:xfrm>
            <a:off x="304800" y="1066800"/>
            <a:ext cx="7512564" cy="4876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7239000" cy="1143000"/>
          </a:xfrm>
        </p:spPr>
        <p:txBody>
          <a:bodyPr/>
          <a:lstStyle/>
          <a:p>
            <a:r>
              <a:rPr lang="en-US" dirty="0" smtClean="0"/>
              <a:t>Job instruction training</a:t>
            </a:r>
            <a:endParaRPr lang="en-US" dirty="0"/>
          </a:p>
        </p:txBody>
      </p:sp>
      <p:sp>
        <p:nvSpPr>
          <p:cNvPr id="3" name="Content Placeholder 2"/>
          <p:cNvSpPr>
            <a:spLocks noGrp="1"/>
          </p:cNvSpPr>
          <p:nvPr>
            <p:ph idx="1"/>
          </p:nvPr>
        </p:nvSpPr>
        <p:spPr>
          <a:xfrm>
            <a:off x="381000" y="1752600"/>
            <a:ext cx="7162800" cy="3505200"/>
          </a:xfrm>
        </p:spPr>
        <p:txBody>
          <a:bodyPr>
            <a:normAutofit fontScale="85000" lnSpcReduction="20000"/>
          </a:bodyPr>
          <a:lstStyle/>
          <a:p>
            <a:r>
              <a:rPr lang="en-US" sz="2200" dirty="0" smtClean="0">
                <a:latin typeface="Andalus" pitchFamily="18" charset="-78"/>
                <a:cs typeface="Andalus" pitchFamily="18" charset="-78"/>
              </a:rPr>
              <a:t>Listing each job’s basic tasks, along with key points, in order to provide step-by-step training for employees</a:t>
            </a:r>
          </a:p>
          <a:p>
            <a:pPr>
              <a:buNone/>
            </a:pPr>
            <a:endParaRPr lang="en-US" sz="2000" dirty="0" smtClean="0"/>
          </a:p>
          <a:p>
            <a:pPr marL="514350" indent="-514350">
              <a:buFont typeface="+mj-lt"/>
              <a:buAutoNum type="arabicPeriod"/>
            </a:pPr>
            <a:r>
              <a:rPr lang="en-US" sz="1800" b="1" dirty="0" smtClean="0"/>
              <a:t>Preparation     - </a:t>
            </a:r>
            <a:r>
              <a:rPr lang="en-US" sz="1800" dirty="0" smtClean="0"/>
              <a:t>prepares a trainee with an overview of the job, its  purpose, and the results desired</a:t>
            </a:r>
          </a:p>
          <a:p>
            <a:pPr marL="514350" indent="-514350">
              <a:buFont typeface="+mj-lt"/>
              <a:buAutoNum type="arabicPeriod"/>
            </a:pPr>
            <a:endParaRPr lang="en-US" sz="1800" dirty="0" smtClean="0"/>
          </a:p>
          <a:p>
            <a:pPr marL="514350" indent="-514350">
              <a:buFont typeface="+mj-lt"/>
              <a:buAutoNum type="arabicPeriod"/>
            </a:pPr>
            <a:r>
              <a:rPr lang="en-US" sz="1800" b="1" dirty="0" smtClean="0"/>
              <a:t>Presentation   - </a:t>
            </a:r>
            <a:r>
              <a:rPr lang="en-US" sz="1800" dirty="0" smtClean="0"/>
              <a:t>demonstrates the task or the skill to the trainee</a:t>
            </a:r>
          </a:p>
          <a:p>
            <a:pPr marL="514350" indent="-514350">
              <a:buFont typeface="+mj-lt"/>
              <a:buAutoNum type="arabicPeriod"/>
            </a:pPr>
            <a:endParaRPr lang="en-US" sz="1800" dirty="0" smtClean="0"/>
          </a:p>
          <a:p>
            <a:pPr marL="514350" indent="-514350">
              <a:buFont typeface="+mj-lt"/>
              <a:buAutoNum type="arabicPeriod"/>
            </a:pPr>
            <a:r>
              <a:rPr lang="en-US" sz="1800" b="1" dirty="0" smtClean="0"/>
              <a:t>Performance    - </a:t>
            </a:r>
            <a:r>
              <a:rPr lang="en-US" sz="1800" dirty="0" smtClean="0"/>
              <a:t>allows the trainee to mimic  the demonstration on his or    her own, and</a:t>
            </a:r>
          </a:p>
          <a:p>
            <a:pPr marL="514350" indent="-514350">
              <a:buFont typeface="+mj-lt"/>
              <a:buAutoNum type="arabicPeriod"/>
            </a:pPr>
            <a:endParaRPr lang="en-US" sz="1800" dirty="0" smtClean="0"/>
          </a:p>
          <a:p>
            <a:pPr marL="514350" indent="-514350">
              <a:buFont typeface="+mj-lt"/>
              <a:buAutoNum type="arabicPeriod"/>
            </a:pPr>
            <a:r>
              <a:rPr lang="en-US" sz="1800" b="1" dirty="0" smtClean="0"/>
              <a:t>Follow-up        - </a:t>
            </a:r>
            <a:r>
              <a:rPr lang="en-US" sz="1800" dirty="0" smtClean="0"/>
              <a:t>follows up to provide </a:t>
            </a:r>
          </a:p>
          <a:p>
            <a:pPr marL="514350" indent="-514350">
              <a:buNone/>
            </a:pPr>
            <a:r>
              <a:rPr lang="en-US" sz="1800" dirty="0" smtClean="0"/>
              <a:t>                                   feedback and help</a:t>
            </a:r>
          </a:p>
          <a:p>
            <a:pPr marL="514350" indent="-514350">
              <a:buFont typeface="+mj-lt"/>
              <a:buAutoNum type="arabicPeriod"/>
            </a:pPr>
            <a:endParaRPr lang="en-US" dirty="0" smtClean="0"/>
          </a:p>
          <a:p>
            <a:endParaRPr lang="en-US" dirty="0"/>
          </a:p>
        </p:txBody>
      </p:sp>
      <p:pic>
        <p:nvPicPr>
          <p:cNvPr id="4" name="Picture 3" descr="training1.jpg"/>
          <p:cNvPicPr>
            <a:picLocks noChangeAspect="1"/>
          </p:cNvPicPr>
          <p:nvPr/>
        </p:nvPicPr>
        <p:blipFill>
          <a:blip r:embed="rId2"/>
          <a:stretch>
            <a:fillRect/>
          </a:stretch>
        </p:blipFill>
        <p:spPr>
          <a:xfrm>
            <a:off x="5181600" y="4572000"/>
            <a:ext cx="2743200" cy="20097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plus(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linds(horizontal)">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blinds(horizontal)">
                                      <p:cBhvr>
                                        <p:cTn id="32" dur="500"/>
                                        <p:tgtEl>
                                          <p:spTgt spid="3">
                                            <p:txEl>
                                              <p:pRg st="8" end="8"/>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blinds(horizontal)">
                                      <p:cBhvr>
                                        <p:cTn id="35" dur="500"/>
                                        <p:tgtEl>
                                          <p:spTgt spid="3">
                                            <p:txEl>
                                              <p:pRg st="9" end="9"/>
                                            </p:txEl>
                                          </p:spTgt>
                                        </p:tgtEl>
                                      </p:cBhvr>
                                    </p:animEffect>
                                  </p:childTnLst>
                                </p:cTn>
                              </p:par>
                              <p:par>
                                <p:cTn id="36" presetID="32" presetClass="emph" presetSubtype="0" fill="hold" nodeType="withEffect">
                                  <p:stCondLst>
                                    <p:cond delay="0"/>
                                  </p:stCondLst>
                                  <p:childTnLst>
                                    <p:animClr clrSpc="rgb">
                                      <p:cBhvr override="childStyle">
                                        <p:cTn id="37" dur="100" fill="hold"/>
                                        <p:tgtEl>
                                          <p:spTgt spid="4"/>
                                        </p:tgtEl>
                                        <p:attrNameLst>
                                          <p:attrName>style.color</p:attrName>
                                        </p:attrNameLst>
                                      </p:cBhvr>
                                      <p:to>
                                        <a:schemeClr val="accent2"/>
                                      </p:to>
                                    </p:animClr>
                                    <p:animClr clrSpc="rgb">
                                      <p:cBhvr>
                                        <p:cTn id="38" dur="100" fill="hold"/>
                                        <p:tgtEl>
                                          <p:spTgt spid="4"/>
                                        </p:tgtEl>
                                        <p:attrNameLst>
                                          <p:attrName>fillcolor</p:attrName>
                                        </p:attrNameLst>
                                      </p:cBhvr>
                                      <p:to>
                                        <a:schemeClr val="accent2"/>
                                      </p:to>
                                    </p:animClr>
                                    <p:set>
                                      <p:cBhvr>
                                        <p:cTn id="39" dur="100" fill="hold"/>
                                        <p:tgtEl>
                                          <p:spTgt spid="4"/>
                                        </p:tgtEl>
                                        <p:attrNameLst>
                                          <p:attrName>fill.type</p:attrName>
                                        </p:attrNameLst>
                                      </p:cBhvr>
                                      <p:to>
                                        <p:strVal val="solid"/>
                                      </p:to>
                                    </p:set>
                                    <p:set>
                                      <p:cBhvr>
                                        <p:cTn id="40" dur="100" fill="hold"/>
                                        <p:tgtEl>
                                          <p:spTgt spid="4"/>
                                        </p:tgtEl>
                                        <p:attrNameLst>
                                          <p:attrName>fill.on</p:attrName>
                                        </p:attrNameLst>
                                      </p:cBhvr>
                                      <p:to>
                                        <p:strVal val="true"/>
                                      </p:to>
                                    </p:set>
                                    <p:animRot by="120000">
                                      <p:cBhvr>
                                        <p:cTn id="41" dur="100" fill="hold">
                                          <p:stCondLst>
                                            <p:cond delay="0"/>
                                          </p:stCondLst>
                                        </p:cTn>
                                        <p:tgtEl>
                                          <p:spTgt spid="4"/>
                                        </p:tgtEl>
                                        <p:attrNameLst>
                                          <p:attrName>r</p:attrName>
                                        </p:attrNameLst>
                                      </p:cBhvr>
                                    </p:animRot>
                                    <p:animRot by="-240000">
                                      <p:cBhvr>
                                        <p:cTn id="42" dur="200" fill="hold">
                                          <p:stCondLst>
                                            <p:cond delay="200"/>
                                          </p:stCondLst>
                                        </p:cTn>
                                        <p:tgtEl>
                                          <p:spTgt spid="4"/>
                                        </p:tgtEl>
                                        <p:attrNameLst>
                                          <p:attrName>r</p:attrName>
                                        </p:attrNameLst>
                                      </p:cBhvr>
                                    </p:animRot>
                                    <p:animRot by="240000">
                                      <p:cBhvr>
                                        <p:cTn id="43" dur="200" fill="hold">
                                          <p:stCondLst>
                                            <p:cond delay="400"/>
                                          </p:stCondLst>
                                        </p:cTn>
                                        <p:tgtEl>
                                          <p:spTgt spid="4"/>
                                        </p:tgtEl>
                                        <p:attrNameLst>
                                          <p:attrName>r</p:attrName>
                                        </p:attrNameLst>
                                      </p:cBhvr>
                                    </p:animRot>
                                    <p:animRot by="-240000">
                                      <p:cBhvr>
                                        <p:cTn id="44" dur="200" fill="hold">
                                          <p:stCondLst>
                                            <p:cond delay="600"/>
                                          </p:stCondLst>
                                        </p:cTn>
                                        <p:tgtEl>
                                          <p:spTgt spid="4"/>
                                        </p:tgtEl>
                                        <p:attrNameLst>
                                          <p:attrName>r</p:attrName>
                                        </p:attrNameLst>
                                      </p:cBhvr>
                                    </p:animRot>
                                    <p:animRot by="120000">
                                      <p:cBhvr>
                                        <p:cTn id="45"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gnus.jpg"/>
          <p:cNvPicPr>
            <a:picLocks noChangeAspect="1"/>
          </p:cNvPicPr>
          <p:nvPr/>
        </p:nvPicPr>
        <p:blipFill>
          <a:blip r:embed="rId2" cstate="print"/>
          <a:stretch>
            <a:fillRect/>
          </a:stretch>
        </p:blipFill>
        <p:spPr>
          <a:xfrm>
            <a:off x="5105400" y="3886200"/>
            <a:ext cx="2895600" cy="2667000"/>
          </a:xfrm>
          <a:prstGeom prst="rect">
            <a:avLst/>
          </a:prstGeom>
        </p:spPr>
      </p:pic>
      <p:sp>
        <p:nvSpPr>
          <p:cNvPr id="2" name="Title 1"/>
          <p:cNvSpPr>
            <a:spLocks noGrp="1"/>
          </p:cNvSpPr>
          <p:nvPr>
            <p:ph type="title"/>
          </p:nvPr>
        </p:nvSpPr>
        <p:spPr>
          <a:xfrm>
            <a:off x="457200" y="0"/>
            <a:ext cx="7239000" cy="1143000"/>
          </a:xfrm>
        </p:spPr>
        <p:txBody>
          <a:bodyPr/>
          <a:lstStyle/>
          <a:p>
            <a:r>
              <a:rPr lang="en-US" dirty="0" smtClean="0"/>
              <a:t>LECTURES</a:t>
            </a:r>
            <a:endParaRPr lang="en-US" dirty="0"/>
          </a:p>
        </p:txBody>
      </p:sp>
      <p:sp>
        <p:nvSpPr>
          <p:cNvPr id="3" name="Content Placeholder 2"/>
          <p:cNvSpPr>
            <a:spLocks noGrp="1"/>
          </p:cNvSpPr>
          <p:nvPr>
            <p:ph idx="1"/>
          </p:nvPr>
        </p:nvSpPr>
        <p:spPr>
          <a:xfrm>
            <a:off x="457200" y="1447800"/>
            <a:ext cx="7239000" cy="4846320"/>
          </a:xfrm>
        </p:spPr>
        <p:txBody>
          <a:bodyPr>
            <a:normAutofit lnSpcReduction="10000"/>
          </a:bodyPr>
          <a:lstStyle/>
          <a:p>
            <a:r>
              <a:rPr lang="en-US" sz="2000" dirty="0" smtClean="0"/>
              <a:t>Lecturing is a quick and simple way to present knowledge to large groups of trainees.</a:t>
            </a:r>
          </a:p>
          <a:p>
            <a:endParaRPr lang="en-US" sz="1800" dirty="0" smtClean="0"/>
          </a:p>
          <a:p>
            <a:pPr marL="457200" indent="-457200">
              <a:buFont typeface="+mj-lt"/>
              <a:buAutoNum type="arabicPeriod"/>
            </a:pPr>
            <a:r>
              <a:rPr lang="en-US" sz="1800" dirty="0" smtClean="0"/>
              <a:t>Don’t start out on the wrong foot</a:t>
            </a:r>
          </a:p>
          <a:p>
            <a:pPr marL="457200" indent="-457200">
              <a:buFont typeface="+mj-lt"/>
              <a:buAutoNum type="arabicPeriod"/>
            </a:pPr>
            <a:r>
              <a:rPr lang="en-US" sz="1800" dirty="0" smtClean="0"/>
              <a:t>Speak only about what you know well</a:t>
            </a:r>
          </a:p>
          <a:p>
            <a:pPr marL="457200" indent="-457200">
              <a:buFont typeface="+mj-lt"/>
              <a:buAutoNum type="arabicPeriod"/>
            </a:pPr>
            <a:r>
              <a:rPr lang="en-US" sz="1800" dirty="0" smtClean="0"/>
              <a:t>Give your listeners signals</a:t>
            </a:r>
          </a:p>
          <a:p>
            <a:pPr marL="457200" indent="-457200">
              <a:buFont typeface="+mj-lt"/>
              <a:buAutoNum type="arabicPeriod"/>
            </a:pPr>
            <a:r>
              <a:rPr lang="en-US" sz="1800" dirty="0" smtClean="0"/>
              <a:t>Use anecdotes and stories to show rather than tell</a:t>
            </a:r>
          </a:p>
          <a:p>
            <a:pPr marL="457200" indent="-457200">
              <a:buFont typeface="+mj-lt"/>
              <a:buAutoNum type="arabicPeriod"/>
            </a:pPr>
            <a:r>
              <a:rPr lang="en-US" sz="1800" dirty="0" smtClean="0"/>
              <a:t>Be alert to your audience</a:t>
            </a:r>
          </a:p>
          <a:p>
            <a:pPr marL="457200" indent="-457200">
              <a:buFont typeface="+mj-lt"/>
              <a:buAutoNum type="arabicPeriod"/>
            </a:pPr>
            <a:r>
              <a:rPr lang="en-US" sz="1800" dirty="0" smtClean="0"/>
              <a:t>Maintain eye contact with the audience</a:t>
            </a:r>
          </a:p>
          <a:p>
            <a:pPr marL="457200" indent="-457200">
              <a:buFont typeface="+mj-lt"/>
              <a:buAutoNum type="arabicPeriod"/>
            </a:pPr>
            <a:r>
              <a:rPr lang="en-US" sz="1800" dirty="0" smtClean="0"/>
              <a:t>Make sure everyone in the room can hear</a:t>
            </a:r>
          </a:p>
          <a:p>
            <a:pPr marL="457200" indent="-457200">
              <a:buFont typeface="+mj-lt"/>
              <a:buAutoNum type="arabicPeriod"/>
            </a:pPr>
            <a:r>
              <a:rPr lang="en-US" sz="1800" dirty="0" smtClean="0"/>
              <a:t>Control your hands</a:t>
            </a:r>
          </a:p>
          <a:p>
            <a:pPr marL="457200" indent="-457200">
              <a:buFont typeface="+mj-lt"/>
              <a:buAutoNum type="arabicPeriod"/>
            </a:pPr>
            <a:r>
              <a:rPr lang="en-US" sz="1800" dirty="0" smtClean="0"/>
              <a:t>Talk from notes rather than from a scrip</a:t>
            </a:r>
            <a:r>
              <a:rPr lang="en-US" sz="1800" dirty="0" smtClean="0">
                <a:solidFill>
                  <a:schemeClr val="bg1">
                    <a:lumMod val="95000"/>
                  </a:schemeClr>
                </a:solidFill>
              </a:rPr>
              <a:t>t</a:t>
            </a:r>
          </a:p>
          <a:p>
            <a:pPr marL="457200" indent="-457200">
              <a:buFont typeface="+mj-lt"/>
              <a:buAutoNum type="arabicPeriod"/>
            </a:pPr>
            <a:r>
              <a:rPr lang="en-US" sz="1800" dirty="0" smtClean="0"/>
              <a:t>Break a long talk into a series of short t</a:t>
            </a:r>
            <a:r>
              <a:rPr lang="en-US" sz="1800" dirty="0" smtClean="0">
                <a:solidFill>
                  <a:schemeClr val="bg1">
                    <a:lumMod val="95000"/>
                  </a:schemeClr>
                </a:solidFill>
              </a:rPr>
              <a:t>alks</a:t>
            </a:r>
          </a:p>
          <a:p>
            <a:pPr marL="457200" indent="-457200">
              <a:buFont typeface="+mj-lt"/>
              <a:buAutoNum type="arabicPeriod"/>
            </a:pPr>
            <a:r>
              <a:rPr lang="en-US" sz="1800" dirty="0" smtClean="0"/>
              <a:t>Practice</a:t>
            </a:r>
          </a:p>
          <a:p>
            <a:pPr marL="457200" indent="-457200">
              <a:buFont typeface="+mj-lt"/>
              <a:buAutoNum type="arabicPeriod"/>
            </a:pPr>
            <a:endParaRPr lang="en-US" sz="2000" dirty="0" smtClean="0"/>
          </a:p>
          <a:p>
            <a:pPr marL="457200" indent="-457200">
              <a:buFont typeface="+mj-lt"/>
              <a:buAutoNum type="arabicPeriod"/>
            </a:pP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mph" presetSubtype="0" fill="hold" nodeType="clickEffect">
                                  <p:stCondLst>
                                    <p:cond delay="0"/>
                                  </p:stCondLst>
                                  <p:iterate type="lt">
                                    <p:tmPct val="10000"/>
                                  </p:iterate>
                                  <p:childTnLst>
                                    <p:set>
                                      <p:cBhvr override="childStyle">
                                        <p:cTn id="11" dur="500" autoRev="1" fill="hold"/>
                                        <p:tgtEl>
                                          <p:spTgt spid="3">
                                            <p:txEl>
                                              <p:pRg st="0" end="0"/>
                                            </p:txEl>
                                          </p:spTgt>
                                        </p:tgtEl>
                                        <p:attrNameLst>
                                          <p:attrName>style.color</p:attrName>
                                        </p:attrNameLst>
                                      </p:cBhvr>
                                      <p:to>
                                        <p:clrVal>
                                          <a:schemeClr val="accent2"/>
                                        </p:clrVal>
                                      </p:to>
                                    </p:set>
                                    <p:set>
                                      <p:cBhvr>
                                        <p:cTn id="12" dur="500" autoRev="1" fill="hold"/>
                                        <p:tgtEl>
                                          <p:spTgt spid="3">
                                            <p:txEl>
                                              <p:pRg st="0" end="0"/>
                                            </p:txEl>
                                          </p:spTgt>
                                        </p:tgtEl>
                                        <p:attrNameLst>
                                          <p:attrName>fillcolor</p:attrName>
                                        </p:attrNameLst>
                                      </p:cBhvr>
                                      <p:to>
                                        <p:clrVal>
                                          <a:schemeClr val="accent2"/>
                                        </p:clrVal>
                                      </p:to>
                                    </p:set>
                                    <p:set>
                                      <p:cBhvr>
                                        <p:cTn id="13" dur="500" autoRev="1" fill="hold"/>
                                        <p:tgtEl>
                                          <p:spTgt spid="3">
                                            <p:txEl>
                                              <p:pRg st="0" end="0"/>
                                            </p:txEl>
                                          </p:spTgt>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29"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p:cTn id="18"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0" dur="10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9"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1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27" dur="1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9"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p:cTn id="32" dur="10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34" dur="10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9" presetClass="entr" presetSubtype="0"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p:cTn id="39" dur="10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41" dur="1000"/>
                                        <p:tgtEl>
                                          <p:spTgt spid="3">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9" presetClass="entr" presetSubtype="0" fill="hold" nodeType="click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anim calcmode="lin" valueType="num">
                                      <p:cBhvr>
                                        <p:cTn id="46" dur="1000" fill="hold"/>
                                        <p:tgtEl>
                                          <p:spTgt spid="3">
                                            <p:txEl>
                                              <p:pRg st="6" end="6"/>
                                            </p:txEl>
                                          </p:spTgt>
                                        </p:tgtEl>
                                        <p:attrNameLst>
                                          <p:attrName>ppt_x</p:attrName>
                                        </p:attrNameLst>
                                      </p:cBhvr>
                                      <p:tavLst>
                                        <p:tav tm="0">
                                          <p:val>
                                            <p:strVal val="#ppt_x-.2"/>
                                          </p:val>
                                        </p:tav>
                                        <p:tav tm="100000">
                                          <p:val>
                                            <p:strVal val="#ppt_x"/>
                                          </p:val>
                                        </p:tav>
                                      </p:tavLst>
                                    </p:anim>
                                    <p:anim calcmode="lin" valueType="num">
                                      <p:cBhvr>
                                        <p:cTn id="47" dur="1000" fill="hold"/>
                                        <p:tgtEl>
                                          <p:spTgt spid="3">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48" dur="1000"/>
                                        <p:tgtEl>
                                          <p:spTgt spid="3">
                                            <p:txEl>
                                              <p:pRg st="6" end="6"/>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9" presetClass="entr" presetSubtype="0" fill="hold" nodeType="click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anim calcmode="lin" valueType="num">
                                      <p:cBhvr>
                                        <p:cTn id="53" dur="1000" fill="hold"/>
                                        <p:tgtEl>
                                          <p:spTgt spid="3">
                                            <p:txEl>
                                              <p:pRg st="7" end="7"/>
                                            </p:txEl>
                                          </p:spTgt>
                                        </p:tgtEl>
                                        <p:attrNameLst>
                                          <p:attrName>ppt_x</p:attrName>
                                        </p:attrNameLst>
                                      </p:cBhvr>
                                      <p:tavLst>
                                        <p:tav tm="0">
                                          <p:val>
                                            <p:strVal val="#ppt_x-.2"/>
                                          </p:val>
                                        </p:tav>
                                        <p:tav tm="100000">
                                          <p:val>
                                            <p:strVal val="#ppt_x"/>
                                          </p:val>
                                        </p:tav>
                                      </p:tavLst>
                                    </p:anim>
                                    <p:anim calcmode="lin" valueType="num">
                                      <p:cBhvr>
                                        <p:cTn id="54" dur="1000" fill="hold"/>
                                        <p:tgtEl>
                                          <p:spTgt spid="3">
                                            <p:txEl>
                                              <p:pRg st="7" end="7"/>
                                            </p:txEl>
                                          </p:spTgt>
                                        </p:tgtEl>
                                        <p:attrNameLst>
                                          <p:attrName>ppt_y</p:attrName>
                                        </p:attrNameLst>
                                      </p:cBhvr>
                                      <p:tavLst>
                                        <p:tav tm="0">
                                          <p:val>
                                            <p:strVal val="#ppt_y"/>
                                          </p:val>
                                        </p:tav>
                                        <p:tav tm="100000">
                                          <p:val>
                                            <p:strVal val="#ppt_y"/>
                                          </p:val>
                                        </p:tav>
                                      </p:tavLst>
                                    </p:anim>
                                    <p:animEffect transition="in" filter="wipe(right)" prLst="gradientSize: 0.1">
                                      <p:cBhvr>
                                        <p:cTn id="55" dur="1000"/>
                                        <p:tgtEl>
                                          <p:spTgt spid="3">
                                            <p:txEl>
                                              <p:pRg st="7" end="7"/>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9" presetClass="entr" presetSubtype="0" fill="hold" nodeType="clickEffect">
                                  <p:stCondLst>
                                    <p:cond delay="0"/>
                                  </p:stCondLst>
                                  <p:childTnLst>
                                    <p:set>
                                      <p:cBhvr>
                                        <p:cTn id="59" dur="1" fill="hold">
                                          <p:stCondLst>
                                            <p:cond delay="0"/>
                                          </p:stCondLst>
                                        </p:cTn>
                                        <p:tgtEl>
                                          <p:spTgt spid="3">
                                            <p:txEl>
                                              <p:pRg st="8" end="8"/>
                                            </p:txEl>
                                          </p:spTgt>
                                        </p:tgtEl>
                                        <p:attrNameLst>
                                          <p:attrName>style.visibility</p:attrName>
                                        </p:attrNameLst>
                                      </p:cBhvr>
                                      <p:to>
                                        <p:strVal val="visible"/>
                                      </p:to>
                                    </p:set>
                                    <p:anim calcmode="lin" valueType="num">
                                      <p:cBhvr>
                                        <p:cTn id="60" dur="1000" fill="hold"/>
                                        <p:tgtEl>
                                          <p:spTgt spid="3">
                                            <p:txEl>
                                              <p:pRg st="8" end="8"/>
                                            </p:txEl>
                                          </p:spTgt>
                                        </p:tgtEl>
                                        <p:attrNameLst>
                                          <p:attrName>ppt_x</p:attrName>
                                        </p:attrNameLst>
                                      </p:cBhvr>
                                      <p:tavLst>
                                        <p:tav tm="0">
                                          <p:val>
                                            <p:strVal val="#ppt_x-.2"/>
                                          </p:val>
                                        </p:tav>
                                        <p:tav tm="100000">
                                          <p:val>
                                            <p:strVal val="#ppt_x"/>
                                          </p:val>
                                        </p:tav>
                                      </p:tavLst>
                                    </p:anim>
                                    <p:anim calcmode="lin" valueType="num">
                                      <p:cBhvr>
                                        <p:cTn id="61" dur="1000" fill="hold"/>
                                        <p:tgtEl>
                                          <p:spTgt spid="3">
                                            <p:txEl>
                                              <p:pRg st="8" end="8"/>
                                            </p:txEl>
                                          </p:spTgt>
                                        </p:tgtEl>
                                        <p:attrNameLst>
                                          <p:attrName>ppt_y</p:attrName>
                                        </p:attrNameLst>
                                      </p:cBhvr>
                                      <p:tavLst>
                                        <p:tav tm="0">
                                          <p:val>
                                            <p:strVal val="#ppt_y"/>
                                          </p:val>
                                        </p:tav>
                                        <p:tav tm="100000">
                                          <p:val>
                                            <p:strVal val="#ppt_y"/>
                                          </p:val>
                                        </p:tav>
                                      </p:tavLst>
                                    </p:anim>
                                    <p:animEffect transition="in" filter="wipe(right)" prLst="gradientSize: 0.1">
                                      <p:cBhvr>
                                        <p:cTn id="62" dur="1000"/>
                                        <p:tgtEl>
                                          <p:spTgt spid="3">
                                            <p:txEl>
                                              <p:pRg st="8" end="8"/>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9" presetClass="entr" presetSubtype="0" fill="hold" nodeType="clickEffect">
                                  <p:stCondLst>
                                    <p:cond delay="0"/>
                                  </p:stCondLst>
                                  <p:childTnLst>
                                    <p:set>
                                      <p:cBhvr>
                                        <p:cTn id="66" dur="1" fill="hold">
                                          <p:stCondLst>
                                            <p:cond delay="0"/>
                                          </p:stCondLst>
                                        </p:cTn>
                                        <p:tgtEl>
                                          <p:spTgt spid="3">
                                            <p:txEl>
                                              <p:pRg st="9" end="9"/>
                                            </p:txEl>
                                          </p:spTgt>
                                        </p:tgtEl>
                                        <p:attrNameLst>
                                          <p:attrName>style.visibility</p:attrName>
                                        </p:attrNameLst>
                                      </p:cBhvr>
                                      <p:to>
                                        <p:strVal val="visible"/>
                                      </p:to>
                                    </p:set>
                                    <p:anim calcmode="lin" valueType="num">
                                      <p:cBhvr>
                                        <p:cTn id="67" dur="1000" fill="hold"/>
                                        <p:tgtEl>
                                          <p:spTgt spid="3">
                                            <p:txEl>
                                              <p:pRg st="9" end="9"/>
                                            </p:txEl>
                                          </p:spTgt>
                                        </p:tgtEl>
                                        <p:attrNameLst>
                                          <p:attrName>ppt_x</p:attrName>
                                        </p:attrNameLst>
                                      </p:cBhvr>
                                      <p:tavLst>
                                        <p:tav tm="0">
                                          <p:val>
                                            <p:strVal val="#ppt_x-.2"/>
                                          </p:val>
                                        </p:tav>
                                        <p:tav tm="100000">
                                          <p:val>
                                            <p:strVal val="#ppt_x"/>
                                          </p:val>
                                        </p:tav>
                                      </p:tavLst>
                                    </p:anim>
                                    <p:anim calcmode="lin" valueType="num">
                                      <p:cBhvr>
                                        <p:cTn id="68" dur="1000" fill="hold"/>
                                        <p:tgtEl>
                                          <p:spTgt spid="3">
                                            <p:txEl>
                                              <p:pRg st="9" end="9"/>
                                            </p:txEl>
                                          </p:spTgt>
                                        </p:tgtEl>
                                        <p:attrNameLst>
                                          <p:attrName>ppt_y</p:attrName>
                                        </p:attrNameLst>
                                      </p:cBhvr>
                                      <p:tavLst>
                                        <p:tav tm="0">
                                          <p:val>
                                            <p:strVal val="#ppt_y"/>
                                          </p:val>
                                        </p:tav>
                                        <p:tav tm="100000">
                                          <p:val>
                                            <p:strVal val="#ppt_y"/>
                                          </p:val>
                                        </p:tav>
                                      </p:tavLst>
                                    </p:anim>
                                    <p:animEffect transition="in" filter="wipe(right)" prLst="gradientSize: 0.1">
                                      <p:cBhvr>
                                        <p:cTn id="69" dur="1000"/>
                                        <p:tgtEl>
                                          <p:spTgt spid="3">
                                            <p:txEl>
                                              <p:pRg st="9" end="9"/>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9" presetClass="entr" presetSubtype="0" fill="hold" nodeType="clickEffect">
                                  <p:stCondLst>
                                    <p:cond delay="0"/>
                                  </p:stCondLst>
                                  <p:childTnLst>
                                    <p:set>
                                      <p:cBhvr>
                                        <p:cTn id="73" dur="1" fill="hold">
                                          <p:stCondLst>
                                            <p:cond delay="0"/>
                                          </p:stCondLst>
                                        </p:cTn>
                                        <p:tgtEl>
                                          <p:spTgt spid="3">
                                            <p:txEl>
                                              <p:pRg st="10" end="10"/>
                                            </p:txEl>
                                          </p:spTgt>
                                        </p:tgtEl>
                                        <p:attrNameLst>
                                          <p:attrName>style.visibility</p:attrName>
                                        </p:attrNameLst>
                                      </p:cBhvr>
                                      <p:to>
                                        <p:strVal val="visible"/>
                                      </p:to>
                                    </p:set>
                                    <p:anim calcmode="lin" valueType="num">
                                      <p:cBhvr>
                                        <p:cTn id="74" dur="1000" fill="hold"/>
                                        <p:tgtEl>
                                          <p:spTgt spid="3">
                                            <p:txEl>
                                              <p:pRg st="10" end="10"/>
                                            </p:txEl>
                                          </p:spTgt>
                                        </p:tgtEl>
                                        <p:attrNameLst>
                                          <p:attrName>ppt_x</p:attrName>
                                        </p:attrNameLst>
                                      </p:cBhvr>
                                      <p:tavLst>
                                        <p:tav tm="0">
                                          <p:val>
                                            <p:strVal val="#ppt_x-.2"/>
                                          </p:val>
                                        </p:tav>
                                        <p:tav tm="100000">
                                          <p:val>
                                            <p:strVal val="#ppt_x"/>
                                          </p:val>
                                        </p:tav>
                                      </p:tavLst>
                                    </p:anim>
                                    <p:anim calcmode="lin" valueType="num">
                                      <p:cBhvr>
                                        <p:cTn id="75" dur="1000" fill="hold"/>
                                        <p:tgtEl>
                                          <p:spTgt spid="3">
                                            <p:txEl>
                                              <p:pRg st="10" end="10"/>
                                            </p:txEl>
                                          </p:spTgt>
                                        </p:tgtEl>
                                        <p:attrNameLst>
                                          <p:attrName>ppt_y</p:attrName>
                                        </p:attrNameLst>
                                      </p:cBhvr>
                                      <p:tavLst>
                                        <p:tav tm="0">
                                          <p:val>
                                            <p:strVal val="#ppt_y"/>
                                          </p:val>
                                        </p:tav>
                                        <p:tav tm="100000">
                                          <p:val>
                                            <p:strVal val="#ppt_y"/>
                                          </p:val>
                                        </p:tav>
                                      </p:tavLst>
                                    </p:anim>
                                    <p:animEffect transition="in" filter="wipe(right)" prLst="gradientSize: 0.1">
                                      <p:cBhvr>
                                        <p:cTn id="76" dur="1000"/>
                                        <p:tgtEl>
                                          <p:spTgt spid="3">
                                            <p:txEl>
                                              <p:pRg st="10" end="10"/>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29" presetClass="entr" presetSubtype="0" fill="hold" nodeType="clickEffect">
                                  <p:stCondLst>
                                    <p:cond delay="0"/>
                                  </p:stCondLst>
                                  <p:childTnLst>
                                    <p:set>
                                      <p:cBhvr>
                                        <p:cTn id="80" dur="1" fill="hold">
                                          <p:stCondLst>
                                            <p:cond delay="0"/>
                                          </p:stCondLst>
                                        </p:cTn>
                                        <p:tgtEl>
                                          <p:spTgt spid="3">
                                            <p:txEl>
                                              <p:pRg st="11" end="11"/>
                                            </p:txEl>
                                          </p:spTgt>
                                        </p:tgtEl>
                                        <p:attrNameLst>
                                          <p:attrName>style.visibility</p:attrName>
                                        </p:attrNameLst>
                                      </p:cBhvr>
                                      <p:to>
                                        <p:strVal val="visible"/>
                                      </p:to>
                                    </p:set>
                                    <p:anim calcmode="lin" valueType="num">
                                      <p:cBhvr>
                                        <p:cTn id="81" dur="1000" fill="hold"/>
                                        <p:tgtEl>
                                          <p:spTgt spid="3">
                                            <p:txEl>
                                              <p:pRg st="11" end="11"/>
                                            </p:txEl>
                                          </p:spTgt>
                                        </p:tgtEl>
                                        <p:attrNameLst>
                                          <p:attrName>ppt_x</p:attrName>
                                        </p:attrNameLst>
                                      </p:cBhvr>
                                      <p:tavLst>
                                        <p:tav tm="0">
                                          <p:val>
                                            <p:strVal val="#ppt_x-.2"/>
                                          </p:val>
                                        </p:tav>
                                        <p:tav tm="100000">
                                          <p:val>
                                            <p:strVal val="#ppt_x"/>
                                          </p:val>
                                        </p:tav>
                                      </p:tavLst>
                                    </p:anim>
                                    <p:anim calcmode="lin" valueType="num">
                                      <p:cBhvr>
                                        <p:cTn id="82" dur="1000" fill="hold"/>
                                        <p:tgtEl>
                                          <p:spTgt spid="3">
                                            <p:txEl>
                                              <p:pRg st="11" end="11"/>
                                            </p:txEl>
                                          </p:spTgt>
                                        </p:tgtEl>
                                        <p:attrNameLst>
                                          <p:attrName>ppt_y</p:attrName>
                                        </p:attrNameLst>
                                      </p:cBhvr>
                                      <p:tavLst>
                                        <p:tav tm="0">
                                          <p:val>
                                            <p:strVal val="#ppt_y"/>
                                          </p:val>
                                        </p:tav>
                                        <p:tav tm="100000">
                                          <p:val>
                                            <p:strVal val="#ppt_y"/>
                                          </p:val>
                                        </p:tav>
                                      </p:tavLst>
                                    </p:anim>
                                    <p:animEffect transition="in" filter="wipe(right)" prLst="gradientSize: 0.1">
                                      <p:cBhvr>
                                        <p:cTn id="83" dur="1000"/>
                                        <p:tgtEl>
                                          <p:spTgt spid="3">
                                            <p:txEl>
                                              <p:pRg st="11" end="11"/>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29" presetClass="entr" presetSubtype="0" fill="hold" nodeType="clickEffect">
                                  <p:stCondLst>
                                    <p:cond delay="0"/>
                                  </p:stCondLst>
                                  <p:childTnLst>
                                    <p:set>
                                      <p:cBhvr>
                                        <p:cTn id="87" dur="1" fill="hold">
                                          <p:stCondLst>
                                            <p:cond delay="0"/>
                                          </p:stCondLst>
                                        </p:cTn>
                                        <p:tgtEl>
                                          <p:spTgt spid="3">
                                            <p:txEl>
                                              <p:pRg st="12" end="12"/>
                                            </p:txEl>
                                          </p:spTgt>
                                        </p:tgtEl>
                                        <p:attrNameLst>
                                          <p:attrName>style.visibility</p:attrName>
                                        </p:attrNameLst>
                                      </p:cBhvr>
                                      <p:to>
                                        <p:strVal val="visible"/>
                                      </p:to>
                                    </p:set>
                                    <p:anim calcmode="lin" valueType="num">
                                      <p:cBhvr>
                                        <p:cTn id="88" dur="1000" fill="hold"/>
                                        <p:tgtEl>
                                          <p:spTgt spid="3">
                                            <p:txEl>
                                              <p:pRg st="12" end="12"/>
                                            </p:txEl>
                                          </p:spTgt>
                                        </p:tgtEl>
                                        <p:attrNameLst>
                                          <p:attrName>ppt_x</p:attrName>
                                        </p:attrNameLst>
                                      </p:cBhvr>
                                      <p:tavLst>
                                        <p:tav tm="0">
                                          <p:val>
                                            <p:strVal val="#ppt_x-.2"/>
                                          </p:val>
                                        </p:tav>
                                        <p:tav tm="100000">
                                          <p:val>
                                            <p:strVal val="#ppt_x"/>
                                          </p:val>
                                        </p:tav>
                                      </p:tavLst>
                                    </p:anim>
                                    <p:anim calcmode="lin" valueType="num">
                                      <p:cBhvr>
                                        <p:cTn id="89" dur="1000" fill="hold"/>
                                        <p:tgtEl>
                                          <p:spTgt spid="3">
                                            <p:txEl>
                                              <p:pRg st="12" end="12"/>
                                            </p:txEl>
                                          </p:spTgt>
                                        </p:tgtEl>
                                        <p:attrNameLst>
                                          <p:attrName>ppt_y</p:attrName>
                                        </p:attrNameLst>
                                      </p:cBhvr>
                                      <p:tavLst>
                                        <p:tav tm="0">
                                          <p:val>
                                            <p:strVal val="#ppt_y"/>
                                          </p:val>
                                        </p:tav>
                                        <p:tav tm="100000">
                                          <p:val>
                                            <p:strVal val="#ppt_y"/>
                                          </p:val>
                                        </p:tav>
                                      </p:tavLst>
                                    </p:anim>
                                    <p:animEffect transition="in" filter="wipe(right)" prLst="gradientSize: 0.1">
                                      <p:cBhvr>
                                        <p:cTn id="90" dur="1000"/>
                                        <p:tgtEl>
                                          <p:spTgt spid="3">
                                            <p:txEl>
                                              <p:pRg st="12" end="12"/>
                                            </p:txEl>
                                          </p:spTgt>
                                        </p:tgtEl>
                                      </p:cBhvr>
                                    </p:animEffect>
                                  </p:childTnLst>
                                </p:cTn>
                              </p:par>
                              <p:par>
                                <p:cTn id="91" presetID="32" presetClass="emph" presetSubtype="0" fill="hold" nodeType="withEffect">
                                  <p:stCondLst>
                                    <p:cond delay="0"/>
                                  </p:stCondLst>
                                  <p:childTnLst>
                                    <p:animClr clrSpc="rgb">
                                      <p:cBhvr override="childStyle">
                                        <p:cTn id="92" dur="100" fill="hold"/>
                                        <p:tgtEl>
                                          <p:spTgt spid="4"/>
                                        </p:tgtEl>
                                        <p:attrNameLst>
                                          <p:attrName>style.color</p:attrName>
                                        </p:attrNameLst>
                                      </p:cBhvr>
                                      <p:to>
                                        <a:schemeClr val="accent2"/>
                                      </p:to>
                                    </p:animClr>
                                    <p:animClr clrSpc="rgb">
                                      <p:cBhvr>
                                        <p:cTn id="93" dur="100" fill="hold"/>
                                        <p:tgtEl>
                                          <p:spTgt spid="4"/>
                                        </p:tgtEl>
                                        <p:attrNameLst>
                                          <p:attrName>fillcolor</p:attrName>
                                        </p:attrNameLst>
                                      </p:cBhvr>
                                      <p:to>
                                        <a:schemeClr val="accent2"/>
                                      </p:to>
                                    </p:animClr>
                                    <p:set>
                                      <p:cBhvr>
                                        <p:cTn id="94" dur="100" fill="hold"/>
                                        <p:tgtEl>
                                          <p:spTgt spid="4"/>
                                        </p:tgtEl>
                                        <p:attrNameLst>
                                          <p:attrName>fill.type</p:attrName>
                                        </p:attrNameLst>
                                      </p:cBhvr>
                                      <p:to>
                                        <p:strVal val="solid"/>
                                      </p:to>
                                    </p:set>
                                    <p:set>
                                      <p:cBhvr>
                                        <p:cTn id="95" dur="100" fill="hold"/>
                                        <p:tgtEl>
                                          <p:spTgt spid="4"/>
                                        </p:tgtEl>
                                        <p:attrNameLst>
                                          <p:attrName>fill.on</p:attrName>
                                        </p:attrNameLst>
                                      </p:cBhvr>
                                      <p:to>
                                        <p:strVal val="true"/>
                                      </p:to>
                                    </p:set>
                                    <p:animRot by="120000">
                                      <p:cBhvr>
                                        <p:cTn id="96" dur="100" fill="hold">
                                          <p:stCondLst>
                                            <p:cond delay="0"/>
                                          </p:stCondLst>
                                        </p:cTn>
                                        <p:tgtEl>
                                          <p:spTgt spid="4"/>
                                        </p:tgtEl>
                                        <p:attrNameLst>
                                          <p:attrName>r</p:attrName>
                                        </p:attrNameLst>
                                      </p:cBhvr>
                                    </p:animRot>
                                    <p:animRot by="-240000">
                                      <p:cBhvr>
                                        <p:cTn id="97" dur="200" fill="hold">
                                          <p:stCondLst>
                                            <p:cond delay="200"/>
                                          </p:stCondLst>
                                        </p:cTn>
                                        <p:tgtEl>
                                          <p:spTgt spid="4"/>
                                        </p:tgtEl>
                                        <p:attrNameLst>
                                          <p:attrName>r</p:attrName>
                                        </p:attrNameLst>
                                      </p:cBhvr>
                                    </p:animRot>
                                    <p:animRot by="240000">
                                      <p:cBhvr>
                                        <p:cTn id="98" dur="200" fill="hold">
                                          <p:stCondLst>
                                            <p:cond delay="400"/>
                                          </p:stCondLst>
                                        </p:cTn>
                                        <p:tgtEl>
                                          <p:spTgt spid="4"/>
                                        </p:tgtEl>
                                        <p:attrNameLst>
                                          <p:attrName>r</p:attrName>
                                        </p:attrNameLst>
                                      </p:cBhvr>
                                    </p:animRot>
                                    <p:animRot by="-240000">
                                      <p:cBhvr>
                                        <p:cTn id="99" dur="200" fill="hold">
                                          <p:stCondLst>
                                            <p:cond delay="600"/>
                                          </p:stCondLst>
                                        </p:cTn>
                                        <p:tgtEl>
                                          <p:spTgt spid="4"/>
                                        </p:tgtEl>
                                        <p:attrNameLst>
                                          <p:attrName>r</p:attrName>
                                        </p:attrNameLst>
                                      </p:cBhvr>
                                    </p:animRot>
                                    <p:animRot by="120000">
                                      <p:cBhvr>
                                        <p:cTn id="100"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239000" cy="1143000"/>
          </a:xfrm>
        </p:spPr>
        <p:txBody>
          <a:bodyPr/>
          <a:lstStyle/>
          <a:p>
            <a:r>
              <a:rPr lang="en-US" dirty="0" smtClean="0"/>
              <a:t>Programmed learning</a:t>
            </a:r>
            <a:endParaRPr lang="en-US" dirty="0"/>
          </a:p>
        </p:txBody>
      </p:sp>
      <p:sp>
        <p:nvSpPr>
          <p:cNvPr id="3" name="Content Placeholder 2"/>
          <p:cNvSpPr>
            <a:spLocks noGrp="1"/>
          </p:cNvSpPr>
          <p:nvPr>
            <p:ph idx="1"/>
          </p:nvPr>
        </p:nvSpPr>
        <p:spPr/>
        <p:txBody>
          <a:bodyPr>
            <a:normAutofit lnSpcReduction="10000"/>
          </a:bodyPr>
          <a:lstStyle/>
          <a:p>
            <a:pPr marL="514350" indent="-514350"/>
            <a:r>
              <a:rPr lang="en-US" sz="2000" dirty="0" smtClean="0"/>
              <a:t>Whether the medium is a textbook, PC, or the Internet, programmed learning (or programmed instruction) is step-by-step, self-learning methods that consist of three parts:</a:t>
            </a:r>
          </a:p>
          <a:p>
            <a:pPr marL="514350" indent="-514350">
              <a:buNone/>
            </a:pPr>
            <a:endParaRPr lang="en-US" sz="2000" dirty="0" smtClean="0"/>
          </a:p>
          <a:p>
            <a:pPr marL="514350" indent="-514350">
              <a:buFont typeface="+mj-lt"/>
              <a:buAutoNum type="arabicPeriod"/>
            </a:pPr>
            <a:r>
              <a:rPr lang="en-US" sz="1800" dirty="0" smtClean="0"/>
              <a:t>Presenting questions, facts, or problems to the learner</a:t>
            </a:r>
          </a:p>
          <a:p>
            <a:pPr marL="514350" indent="-514350">
              <a:buFont typeface="+mj-lt"/>
              <a:buAutoNum type="arabicPeriod"/>
            </a:pPr>
            <a:r>
              <a:rPr lang="en-US" sz="1800" dirty="0" smtClean="0"/>
              <a:t>Allowing the person to respond</a:t>
            </a:r>
          </a:p>
          <a:p>
            <a:pPr marL="514350" indent="-514350">
              <a:buFont typeface="+mj-lt"/>
              <a:buAutoNum type="arabicPeriod"/>
            </a:pPr>
            <a:r>
              <a:rPr lang="en-US" sz="1800" dirty="0" smtClean="0"/>
              <a:t>Providing feedback on the accuracy of answers</a:t>
            </a:r>
          </a:p>
          <a:p>
            <a:pPr marL="514350" indent="-514350">
              <a:buNone/>
            </a:pPr>
            <a:endParaRPr lang="en-US" sz="1800" dirty="0" smtClean="0"/>
          </a:p>
          <a:p>
            <a:pPr marL="514350" indent="-514350">
              <a:buNone/>
            </a:pPr>
            <a:r>
              <a:rPr lang="en-US" sz="1800" dirty="0" smtClean="0"/>
              <a:t>Advantages:</a:t>
            </a:r>
          </a:p>
          <a:p>
            <a:pPr marL="514350" indent="-514350">
              <a:buNone/>
            </a:pPr>
            <a:endParaRPr lang="en-US" sz="1800" dirty="0" smtClean="0"/>
          </a:p>
          <a:p>
            <a:pPr marL="514350" indent="-514350">
              <a:buFont typeface="+mj-lt"/>
              <a:buAutoNum type="arabicPeriod"/>
            </a:pPr>
            <a:r>
              <a:rPr lang="en-US" sz="1800" dirty="0" smtClean="0"/>
              <a:t>Reduced training time</a:t>
            </a:r>
          </a:p>
          <a:p>
            <a:pPr marL="514350" indent="-514350">
              <a:buFont typeface="+mj-lt"/>
              <a:buAutoNum type="arabicPeriod"/>
            </a:pPr>
            <a:r>
              <a:rPr lang="en-US" sz="1800" dirty="0" smtClean="0"/>
              <a:t>Self-paced learning</a:t>
            </a:r>
          </a:p>
          <a:p>
            <a:pPr marL="514350" indent="-514350">
              <a:buFont typeface="+mj-lt"/>
              <a:buAutoNum type="arabicPeriod"/>
            </a:pPr>
            <a:r>
              <a:rPr lang="en-US" sz="1800" dirty="0" smtClean="0"/>
              <a:t>Immediate feedback</a:t>
            </a:r>
          </a:p>
          <a:p>
            <a:pPr marL="514350" indent="-514350">
              <a:buFont typeface="+mj-lt"/>
              <a:buAutoNum type="arabicPeriod"/>
            </a:pPr>
            <a:r>
              <a:rPr lang="en-US" sz="1800" dirty="0" smtClean="0"/>
              <a:t>Reduced risk of error for learner</a:t>
            </a:r>
          </a:p>
        </p:txBody>
      </p:sp>
      <p:pic>
        <p:nvPicPr>
          <p:cNvPr id="4" name="Picture 3" descr="student_computer_class.jpg"/>
          <p:cNvPicPr>
            <a:picLocks noChangeAspect="1"/>
          </p:cNvPicPr>
          <p:nvPr/>
        </p:nvPicPr>
        <p:blipFill>
          <a:blip r:embed="rId2"/>
          <a:stretch>
            <a:fillRect/>
          </a:stretch>
        </p:blipFill>
        <p:spPr>
          <a:xfrm>
            <a:off x="4800600" y="4267200"/>
            <a:ext cx="3048000" cy="2286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2" presetClass="emph" presetSubtype="0" fill="hold" nodeType="clickEffect">
                                  <p:stCondLst>
                                    <p:cond delay="0"/>
                                  </p:stCondLst>
                                  <p:childTnLst>
                                    <p:animClr clrSpc="rgb">
                                      <p:cBhvr override="childStyle">
                                        <p:cTn id="31" dur="100" fill="hold"/>
                                        <p:tgtEl>
                                          <p:spTgt spid="3">
                                            <p:txEl>
                                              <p:pRg st="6" end="6"/>
                                            </p:txEl>
                                          </p:spTgt>
                                        </p:tgtEl>
                                        <p:attrNameLst>
                                          <p:attrName>style.color</p:attrName>
                                        </p:attrNameLst>
                                      </p:cBhvr>
                                      <p:to>
                                        <a:schemeClr val="accent2"/>
                                      </p:to>
                                    </p:animClr>
                                    <p:animClr clrSpc="rgb">
                                      <p:cBhvr>
                                        <p:cTn id="32" dur="100" fill="hold"/>
                                        <p:tgtEl>
                                          <p:spTgt spid="3">
                                            <p:txEl>
                                              <p:pRg st="6" end="6"/>
                                            </p:txEl>
                                          </p:spTgt>
                                        </p:tgtEl>
                                        <p:attrNameLst>
                                          <p:attrName>fillcolor</p:attrName>
                                        </p:attrNameLst>
                                      </p:cBhvr>
                                      <p:to>
                                        <a:schemeClr val="accent2"/>
                                      </p:to>
                                    </p:animClr>
                                    <p:set>
                                      <p:cBhvr>
                                        <p:cTn id="33" dur="100" fill="hold"/>
                                        <p:tgtEl>
                                          <p:spTgt spid="3">
                                            <p:txEl>
                                              <p:pRg st="6" end="6"/>
                                            </p:txEl>
                                          </p:spTgt>
                                        </p:tgtEl>
                                        <p:attrNameLst>
                                          <p:attrName>fill.type</p:attrName>
                                        </p:attrNameLst>
                                      </p:cBhvr>
                                      <p:to>
                                        <p:strVal val="solid"/>
                                      </p:to>
                                    </p:set>
                                    <p:set>
                                      <p:cBhvr>
                                        <p:cTn id="34" dur="100" fill="hold"/>
                                        <p:tgtEl>
                                          <p:spTgt spid="3">
                                            <p:txEl>
                                              <p:pRg st="6" end="6"/>
                                            </p:txEl>
                                          </p:spTgt>
                                        </p:tgtEl>
                                        <p:attrNameLst>
                                          <p:attrName>fill.on</p:attrName>
                                        </p:attrNameLst>
                                      </p:cBhvr>
                                      <p:to>
                                        <p:strVal val="true"/>
                                      </p:to>
                                    </p:set>
                                    <p:animRot by="120000">
                                      <p:cBhvr>
                                        <p:cTn id="35" dur="100" fill="hold">
                                          <p:stCondLst>
                                            <p:cond delay="0"/>
                                          </p:stCondLst>
                                        </p:cTn>
                                        <p:tgtEl>
                                          <p:spTgt spid="3">
                                            <p:txEl>
                                              <p:pRg st="6" end="6"/>
                                            </p:txEl>
                                          </p:spTgt>
                                        </p:tgtEl>
                                        <p:attrNameLst>
                                          <p:attrName>r</p:attrName>
                                        </p:attrNameLst>
                                      </p:cBhvr>
                                    </p:animRot>
                                    <p:animRot by="-240000">
                                      <p:cBhvr>
                                        <p:cTn id="36" dur="200" fill="hold">
                                          <p:stCondLst>
                                            <p:cond delay="200"/>
                                          </p:stCondLst>
                                        </p:cTn>
                                        <p:tgtEl>
                                          <p:spTgt spid="3">
                                            <p:txEl>
                                              <p:pRg st="6" end="6"/>
                                            </p:txEl>
                                          </p:spTgt>
                                        </p:tgtEl>
                                        <p:attrNameLst>
                                          <p:attrName>r</p:attrName>
                                        </p:attrNameLst>
                                      </p:cBhvr>
                                    </p:animRot>
                                    <p:animRot by="240000">
                                      <p:cBhvr>
                                        <p:cTn id="37" dur="200" fill="hold">
                                          <p:stCondLst>
                                            <p:cond delay="400"/>
                                          </p:stCondLst>
                                        </p:cTn>
                                        <p:tgtEl>
                                          <p:spTgt spid="3">
                                            <p:txEl>
                                              <p:pRg st="6" end="6"/>
                                            </p:txEl>
                                          </p:spTgt>
                                        </p:tgtEl>
                                        <p:attrNameLst>
                                          <p:attrName>r</p:attrName>
                                        </p:attrNameLst>
                                      </p:cBhvr>
                                    </p:animRot>
                                    <p:animRot by="-240000">
                                      <p:cBhvr>
                                        <p:cTn id="38" dur="200" fill="hold">
                                          <p:stCondLst>
                                            <p:cond delay="600"/>
                                          </p:stCondLst>
                                        </p:cTn>
                                        <p:tgtEl>
                                          <p:spTgt spid="3">
                                            <p:txEl>
                                              <p:pRg st="6" end="6"/>
                                            </p:txEl>
                                          </p:spTgt>
                                        </p:tgtEl>
                                        <p:attrNameLst>
                                          <p:attrName>r</p:attrName>
                                        </p:attrNameLst>
                                      </p:cBhvr>
                                    </p:animRot>
                                    <p:animRot by="120000">
                                      <p:cBhvr>
                                        <p:cTn id="39" dur="200" fill="hold">
                                          <p:stCondLst>
                                            <p:cond delay="800"/>
                                          </p:stCondLst>
                                        </p:cTn>
                                        <p:tgtEl>
                                          <p:spTgt spid="3">
                                            <p:txEl>
                                              <p:pRg st="6" end="6"/>
                                            </p:txEl>
                                          </p:spTgt>
                                        </p:tgtEl>
                                        <p:attrNameLst>
                                          <p:attrName>r</p:attrName>
                                        </p:attrNameLst>
                                      </p:cBhvr>
                                    </p:animRot>
                                  </p:childTnLst>
                                </p:cTn>
                              </p:par>
                            </p:childTnLst>
                          </p:cTn>
                        </p:par>
                      </p:childTnLst>
                    </p:cTn>
                  </p:par>
                  <p:par>
                    <p:cTn id="40" fill="hold">
                      <p:stCondLst>
                        <p:cond delay="indefinite"/>
                      </p:stCondLst>
                      <p:childTnLst>
                        <p:par>
                          <p:cTn id="41" fill="hold">
                            <p:stCondLst>
                              <p:cond delay="0"/>
                            </p:stCondLst>
                            <p:childTnLst>
                              <p:par>
                                <p:cTn id="42" presetID="16" presetClass="entr" presetSubtype="26" fill="hold" nodeType="click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barn(inHorizontal)">
                                      <p:cBhvr>
                                        <p:cTn id="44" dur="500"/>
                                        <p:tgtEl>
                                          <p:spTgt spid="3">
                                            <p:txEl>
                                              <p:pRg st="8" end="8"/>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6" fill="hold"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Effect transition="in" filter="barn(inHorizontal)">
                                      <p:cBhvr>
                                        <p:cTn id="49" dur="500"/>
                                        <p:tgtEl>
                                          <p:spTgt spid="3">
                                            <p:txEl>
                                              <p:pRg st="9" end="9"/>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6" fill="hold" nodeType="clickEffect">
                                  <p:stCondLst>
                                    <p:cond delay="0"/>
                                  </p:stCondLst>
                                  <p:childTnLst>
                                    <p:set>
                                      <p:cBhvr>
                                        <p:cTn id="53" dur="1" fill="hold">
                                          <p:stCondLst>
                                            <p:cond delay="0"/>
                                          </p:stCondLst>
                                        </p:cTn>
                                        <p:tgtEl>
                                          <p:spTgt spid="3">
                                            <p:txEl>
                                              <p:pRg st="10" end="10"/>
                                            </p:txEl>
                                          </p:spTgt>
                                        </p:tgtEl>
                                        <p:attrNameLst>
                                          <p:attrName>style.visibility</p:attrName>
                                        </p:attrNameLst>
                                      </p:cBhvr>
                                      <p:to>
                                        <p:strVal val="visible"/>
                                      </p:to>
                                    </p:set>
                                    <p:animEffect transition="in" filter="barn(inHorizontal)">
                                      <p:cBhvr>
                                        <p:cTn id="54" dur="500"/>
                                        <p:tgtEl>
                                          <p:spTgt spid="3">
                                            <p:txEl>
                                              <p:pRg st="10" end="1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6" fill="hold" nodeType="clickEffect">
                                  <p:stCondLst>
                                    <p:cond delay="0"/>
                                  </p:stCondLst>
                                  <p:childTnLst>
                                    <p:set>
                                      <p:cBhvr>
                                        <p:cTn id="58" dur="1" fill="hold">
                                          <p:stCondLst>
                                            <p:cond delay="0"/>
                                          </p:stCondLst>
                                        </p:cTn>
                                        <p:tgtEl>
                                          <p:spTgt spid="3">
                                            <p:txEl>
                                              <p:pRg st="11" end="11"/>
                                            </p:txEl>
                                          </p:spTgt>
                                        </p:tgtEl>
                                        <p:attrNameLst>
                                          <p:attrName>style.visibility</p:attrName>
                                        </p:attrNameLst>
                                      </p:cBhvr>
                                      <p:to>
                                        <p:strVal val="visible"/>
                                      </p:to>
                                    </p:set>
                                    <p:animEffect transition="in" filter="barn(inHorizontal)">
                                      <p:cBhvr>
                                        <p:cTn id="59" dur="500"/>
                                        <p:tgtEl>
                                          <p:spTgt spid="3">
                                            <p:txEl>
                                              <p:pRg st="11" end="11"/>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6" presetClass="entr" presetSubtype="0" fill="hold" nodeType="clickEffect">
                                  <p:stCondLst>
                                    <p:cond delay="0"/>
                                  </p:stCondLst>
                                  <p:childTnLst>
                                    <p:set>
                                      <p:cBhvr>
                                        <p:cTn id="63" dur="1" fill="hold">
                                          <p:stCondLst>
                                            <p:cond delay="0"/>
                                          </p:stCondLst>
                                        </p:cTn>
                                        <p:tgtEl>
                                          <p:spTgt spid="4"/>
                                        </p:tgtEl>
                                        <p:attrNameLst>
                                          <p:attrName>style.visibility</p:attrName>
                                        </p:attrNameLst>
                                      </p:cBhvr>
                                      <p:to>
                                        <p:strVal val="visible"/>
                                      </p:to>
                                    </p:set>
                                    <p:animEffect transition="in" filter="wipe(down)">
                                      <p:cBhvr>
                                        <p:cTn id="64" dur="580">
                                          <p:stCondLst>
                                            <p:cond delay="0"/>
                                          </p:stCondLst>
                                        </p:cTn>
                                        <p:tgtEl>
                                          <p:spTgt spid="4"/>
                                        </p:tgtEl>
                                      </p:cBhvr>
                                    </p:animEffect>
                                    <p:anim calcmode="lin" valueType="num">
                                      <p:cBhvr>
                                        <p:cTn id="65"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66"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67"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68"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69"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70" dur="26">
                                          <p:stCondLst>
                                            <p:cond delay="650"/>
                                          </p:stCondLst>
                                        </p:cTn>
                                        <p:tgtEl>
                                          <p:spTgt spid="4"/>
                                        </p:tgtEl>
                                      </p:cBhvr>
                                      <p:to x="100000" y="60000"/>
                                    </p:animScale>
                                    <p:animScale>
                                      <p:cBhvr>
                                        <p:cTn id="71" dur="166" decel="50000">
                                          <p:stCondLst>
                                            <p:cond delay="676"/>
                                          </p:stCondLst>
                                        </p:cTn>
                                        <p:tgtEl>
                                          <p:spTgt spid="4"/>
                                        </p:tgtEl>
                                      </p:cBhvr>
                                      <p:to x="100000" y="100000"/>
                                    </p:animScale>
                                    <p:animScale>
                                      <p:cBhvr>
                                        <p:cTn id="72" dur="26">
                                          <p:stCondLst>
                                            <p:cond delay="1312"/>
                                          </p:stCondLst>
                                        </p:cTn>
                                        <p:tgtEl>
                                          <p:spTgt spid="4"/>
                                        </p:tgtEl>
                                      </p:cBhvr>
                                      <p:to x="100000" y="80000"/>
                                    </p:animScale>
                                    <p:animScale>
                                      <p:cBhvr>
                                        <p:cTn id="73" dur="166" decel="50000">
                                          <p:stCondLst>
                                            <p:cond delay="1338"/>
                                          </p:stCondLst>
                                        </p:cTn>
                                        <p:tgtEl>
                                          <p:spTgt spid="4"/>
                                        </p:tgtEl>
                                      </p:cBhvr>
                                      <p:to x="100000" y="100000"/>
                                    </p:animScale>
                                    <p:animScale>
                                      <p:cBhvr>
                                        <p:cTn id="74" dur="26">
                                          <p:stCondLst>
                                            <p:cond delay="1642"/>
                                          </p:stCondLst>
                                        </p:cTn>
                                        <p:tgtEl>
                                          <p:spTgt spid="4"/>
                                        </p:tgtEl>
                                      </p:cBhvr>
                                      <p:to x="100000" y="90000"/>
                                    </p:animScale>
                                    <p:animScale>
                                      <p:cBhvr>
                                        <p:cTn id="75" dur="166" decel="50000">
                                          <p:stCondLst>
                                            <p:cond delay="1668"/>
                                          </p:stCondLst>
                                        </p:cTn>
                                        <p:tgtEl>
                                          <p:spTgt spid="4"/>
                                        </p:tgtEl>
                                      </p:cBhvr>
                                      <p:to x="100000" y="100000"/>
                                    </p:animScale>
                                    <p:animScale>
                                      <p:cBhvr>
                                        <p:cTn id="76" dur="26">
                                          <p:stCondLst>
                                            <p:cond delay="1808"/>
                                          </p:stCondLst>
                                        </p:cTn>
                                        <p:tgtEl>
                                          <p:spTgt spid="4"/>
                                        </p:tgtEl>
                                      </p:cBhvr>
                                      <p:to x="100000" y="95000"/>
                                    </p:animScale>
                                    <p:animScale>
                                      <p:cBhvr>
                                        <p:cTn id="77"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Audiovisual-based training</a:t>
            </a:r>
            <a:endParaRPr lang="en-US" dirty="0"/>
          </a:p>
        </p:txBody>
      </p:sp>
      <p:sp>
        <p:nvSpPr>
          <p:cNvPr id="3" name="Content Placeholder 2"/>
          <p:cNvSpPr>
            <a:spLocks noGrp="1"/>
          </p:cNvSpPr>
          <p:nvPr>
            <p:ph idx="1"/>
          </p:nvPr>
        </p:nvSpPr>
        <p:spPr>
          <a:xfrm>
            <a:off x="457200" y="1609416"/>
            <a:ext cx="7239000" cy="3724584"/>
          </a:xfrm>
        </p:spPr>
        <p:txBody>
          <a:bodyPr/>
          <a:lstStyle/>
          <a:p>
            <a:r>
              <a:rPr lang="en-US" sz="2000" dirty="0" smtClean="0"/>
              <a:t>Techniques like DVDs, films, PowerPoint, and audiotapes</a:t>
            </a:r>
          </a:p>
          <a:p>
            <a:endParaRPr lang="en-US" dirty="0" smtClean="0"/>
          </a:p>
          <a:p>
            <a:pPr marL="514350" indent="-514350">
              <a:buFont typeface="+mj-lt"/>
              <a:buAutoNum type="arabicPeriod"/>
            </a:pPr>
            <a:r>
              <a:rPr lang="en-US" sz="1800" dirty="0" smtClean="0"/>
              <a:t>When there is a need to illustrate how to follow a certain sequence over time, such as when teaching a machine repair</a:t>
            </a:r>
          </a:p>
          <a:p>
            <a:pPr marL="514350" indent="-514350">
              <a:buFont typeface="+mj-lt"/>
              <a:buAutoNum type="arabicPeriod"/>
            </a:pPr>
            <a:r>
              <a:rPr lang="en-US" sz="1800" dirty="0" smtClean="0"/>
              <a:t>When there is a need to show trainees events not easily demonstrable in live lectures.</a:t>
            </a:r>
            <a:endParaRPr lang="en-US" sz="1800" dirty="0"/>
          </a:p>
        </p:txBody>
      </p:sp>
      <p:pic>
        <p:nvPicPr>
          <p:cNvPr id="4" name="Picture 3" descr="CANON_Medeanet_Workshop_2.jpg"/>
          <p:cNvPicPr>
            <a:picLocks noChangeAspect="1"/>
          </p:cNvPicPr>
          <p:nvPr/>
        </p:nvPicPr>
        <p:blipFill>
          <a:blip r:embed="rId2"/>
          <a:stretch>
            <a:fillRect/>
          </a:stretch>
        </p:blipFill>
        <p:spPr>
          <a:xfrm>
            <a:off x="4191000" y="4038600"/>
            <a:ext cx="3562350" cy="2514600"/>
          </a:xfrm>
          <a:prstGeom prst="rect">
            <a:avLst/>
          </a:prstGeom>
        </p:spPr>
      </p:pic>
      <p:pic>
        <p:nvPicPr>
          <p:cNvPr id="5" name="Picture 4" descr="download.jpg"/>
          <p:cNvPicPr>
            <a:picLocks noChangeAspect="1"/>
          </p:cNvPicPr>
          <p:nvPr/>
        </p:nvPicPr>
        <p:blipFill>
          <a:blip r:embed="rId3"/>
          <a:stretch>
            <a:fillRect/>
          </a:stretch>
        </p:blipFill>
        <p:spPr>
          <a:xfrm>
            <a:off x="457200" y="4038600"/>
            <a:ext cx="3505200" cy="2514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ox(in)">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box(in)">
                                      <p:cBhvr>
                                        <p:cTn id="23" dur="500"/>
                                        <p:tgtEl>
                                          <p:spTgt spid="3">
                                            <p:txEl>
                                              <p:pRg st="3" end="3"/>
                                            </p:txEl>
                                          </p:spTgt>
                                        </p:tgtEl>
                                      </p:cBhvr>
                                    </p:animEffect>
                                  </p:childTnLst>
                                </p:cTn>
                              </p:par>
                              <p:par>
                                <p:cTn id="24" presetID="26" presetClass="entr" presetSubtype="0"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down)">
                                      <p:cBhvr>
                                        <p:cTn id="26" dur="580">
                                          <p:stCondLst>
                                            <p:cond delay="0"/>
                                          </p:stCondLst>
                                        </p:cTn>
                                        <p:tgtEl>
                                          <p:spTgt spid="5"/>
                                        </p:tgtEl>
                                      </p:cBhvr>
                                    </p:animEffect>
                                    <p:anim calcmode="lin" valueType="num">
                                      <p:cBhvr>
                                        <p:cTn id="27"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2" dur="26">
                                          <p:stCondLst>
                                            <p:cond delay="650"/>
                                          </p:stCondLst>
                                        </p:cTn>
                                        <p:tgtEl>
                                          <p:spTgt spid="5"/>
                                        </p:tgtEl>
                                      </p:cBhvr>
                                      <p:to x="100000" y="60000"/>
                                    </p:animScale>
                                    <p:animScale>
                                      <p:cBhvr>
                                        <p:cTn id="33" dur="166" decel="50000">
                                          <p:stCondLst>
                                            <p:cond delay="676"/>
                                          </p:stCondLst>
                                        </p:cTn>
                                        <p:tgtEl>
                                          <p:spTgt spid="5"/>
                                        </p:tgtEl>
                                      </p:cBhvr>
                                      <p:to x="100000" y="100000"/>
                                    </p:animScale>
                                    <p:animScale>
                                      <p:cBhvr>
                                        <p:cTn id="34" dur="26">
                                          <p:stCondLst>
                                            <p:cond delay="1312"/>
                                          </p:stCondLst>
                                        </p:cTn>
                                        <p:tgtEl>
                                          <p:spTgt spid="5"/>
                                        </p:tgtEl>
                                      </p:cBhvr>
                                      <p:to x="100000" y="80000"/>
                                    </p:animScale>
                                    <p:animScale>
                                      <p:cBhvr>
                                        <p:cTn id="35" dur="166" decel="50000">
                                          <p:stCondLst>
                                            <p:cond delay="1338"/>
                                          </p:stCondLst>
                                        </p:cTn>
                                        <p:tgtEl>
                                          <p:spTgt spid="5"/>
                                        </p:tgtEl>
                                      </p:cBhvr>
                                      <p:to x="100000" y="100000"/>
                                    </p:animScale>
                                    <p:animScale>
                                      <p:cBhvr>
                                        <p:cTn id="36" dur="26">
                                          <p:stCondLst>
                                            <p:cond delay="1642"/>
                                          </p:stCondLst>
                                        </p:cTn>
                                        <p:tgtEl>
                                          <p:spTgt spid="5"/>
                                        </p:tgtEl>
                                      </p:cBhvr>
                                      <p:to x="100000" y="90000"/>
                                    </p:animScale>
                                    <p:animScale>
                                      <p:cBhvr>
                                        <p:cTn id="37" dur="166" decel="50000">
                                          <p:stCondLst>
                                            <p:cond delay="1668"/>
                                          </p:stCondLst>
                                        </p:cTn>
                                        <p:tgtEl>
                                          <p:spTgt spid="5"/>
                                        </p:tgtEl>
                                      </p:cBhvr>
                                      <p:to x="100000" y="100000"/>
                                    </p:animScale>
                                    <p:animScale>
                                      <p:cBhvr>
                                        <p:cTn id="38" dur="26">
                                          <p:stCondLst>
                                            <p:cond delay="1808"/>
                                          </p:stCondLst>
                                        </p:cTn>
                                        <p:tgtEl>
                                          <p:spTgt spid="5"/>
                                        </p:tgtEl>
                                      </p:cBhvr>
                                      <p:to x="100000" y="95000"/>
                                    </p:animScale>
                                    <p:animScale>
                                      <p:cBhvr>
                                        <p:cTn id="39" dur="166" decel="50000">
                                          <p:stCondLst>
                                            <p:cond delay="1834"/>
                                          </p:stCondLst>
                                        </p:cTn>
                                        <p:tgtEl>
                                          <p:spTgt spid="5"/>
                                        </p:tgtEl>
                                      </p:cBhvr>
                                      <p:to x="100000" y="100000"/>
                                    </p:animScale>
                                  </p:childTnLst>
                                </p:cTn>
                              </p:par>
                              <p:par>
                                <p:cTn id="40" presetID="26" presetClass="entr" presetSubtype="0" fill="hold" nodeType="with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wipe(down)">
                                      <p:cBhvr>
                                        <p:cTn id="42" dur="580">
                                          <p:stCondLst>
                                            <p:cond delay="0"/>
                                          </p:stCondLst>
                                        </p:cTn>
                                        <p:tgtEl>
                                          <p:spTgt spid="4"/>
                                        </p:tgtEl>
                                      </p:cBhvr>
                                    </p:animEffect>
                                    <p:anim calcmode="lin" valueType="num">
                                      <p:cBhvr>
                                        <p:cTn id="4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8" dur="26">
                                          <p:stCondLst>
                                            <p:cond delay="650"/>
                                          </p:stCondLst>
                                        </p:cTn>
                                        <p:tgtEl>
                                          <p:spTgt spid="4"/>
                                        </p:tgtEl>
                                      </p:cBhvr>
                                      <p:to x="100000" y="60000"/>
                                    </p:animScale>
                                    <p:animScale>
                                      <p:cBhvr>
                                        <p:cTn id="49" dur="166" decel="50000">
                                          <p:stCondLst>
                                            <p:cond delay="676"/>
                                          </p:stCondLst>
                                        </p:cTn>
                                        <p:tgtEl>
                                          <p:spTgt spid="4"/>
                                        </p:tgtEl>
                                      </p:cBhvr>
                                      <p:to x="100000" y="100000"/>
                                    </p:animScale>
                                    <p:animScale>
                                      <p:cBhvr>
                                        <p:cTn id="50" dur="26">
                                          <p:stCondLst>
                                            <p:cond delay="1312"/>
                                          </p:stCondLst>
                                        </p:cTn>
                                        <p:tgtEl>
                                          <p:spTgt spid="4"/>
                                        </p:tgtEl>
                                      </p:cBhvr>
                                      <p:to x="100000" y="80000"/>
                                    </p:animScale>
                                    <p:animScale>
                                      <p:cBhvr>
                                        <p:cTn id="51" dur="166" decel="50000">
                                          <p:stCondLst>
                                            <p:cond delay="1338"/>
                                          </p:stCondLst>
                                        </p:cTn>
                                        <p:tgtEl>
                                          <p:spTgt spid="4"/>
                                        </p:tgtEl>
                                      </p:cBhvr>
                                      <p:to x="100000" y="100000"/>
                                    </p:animScale>
                                    <p:animScale>
                                      <p:cBhvr>
                                        <p:cTn id="52" dur="26">
                                          <p:stCondLst>
                                            <p:cond delay="1642"/>
                                          </p:stCondLst>
                                        </p:cTn>
                                        <p:tgtEl>
                                          <p:spTgt spid="4"/>
                                        </p:tgtEl>
                                      </p:cBhvr>
                                      <p:to x="100000" y="90000"/>
                                    </p:animScale>
                                    <p:animScale>
                                      <p:cBhvr>
                                        <p:cTn id="53" dur="166" decel="50000">
                                          <p:stCondLst>
                                            <p:cond delay="1668"/>
                                          </p:stCondLst>
                                        </p:cTn>
                                        <p:tgtEl>
                                          <p:spTgt spid="4"/>
                                        </p:tgtEl>
                                      </p:cBhvr>
                                      <p:to x="100000" y="100000"/>
                                    </p:animScale>
                                    <p:animScale>
                                      <p:cBhvr>
                                        <p:cTn id="54" dur="26">
                                          <p:stCondLst>
                                            <p:cond delay="1808"/>
                                          </p:stCondLst>
                                        </p:cTn>
                                        <p:tgtEl>
                                          <p:spTgt spid="4"/>
                                        </p:tgtEl>
                                      </p:cBhvr>
                                      <p:to x="100000" y="95000"/>
                                    </p:animScale>
                                    <p:animScale>
                                      <p:cBhvr>
                                        <p:cTn id="55"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Vestibule training</a:t>
            </a:r>
            <a:endParaRPr lang="en-US" dirty="0"/>
          </a:p>
        </p:txBody>
      </p:sp>
      <p:sp>
        <p:nvSpPr>
          <p:cNvPr id="3" name="Content Placeholder 2"/>
          <p:cNvSpPr>
            <a:spLocks noGrp="1"/>
          </p:cNvSpPr>
          <p:nvPr>
            <p:ph idx="1"/>
          </p:nvPr>
        </p:nvSpPr>
        <p:spPr/>
        <p:txBody>
          <a:bodyPr/>
          <a:lstStyle/>
          <a:p>
            <a:pPr algn="just"/>
            <a:r>
              <a:rPr lang="en-US" sz="2300" dirty="0" smtClean="0"/>
              <a:t>Trainees learn on the actual or simulated equipment they will use on the job, but trained off the job. </a:t>
            </a:r>
          </a:p>
          <a:p>
            <a:pPr algn="just"/>
            <a:r>
              <a:rPr lang="en-US" sz="2300" dirty="0" smtClean="0"/>
              <a:t>Necessary when it’s too costly or dangerous to train employees on the job</a:t>
            </a:r>
          </a:p>
          <a:p>
            <a:pPr>
              <a:buNone/>
            </a:pPr>
            <a:endParaRPr lang="en-US" dirty="0"/>
          </a:p>
        </p:txBody>
      </p:sp>
      <p:pic>
        <p:nvPicPr>
          <p:cNvPr id="4" name="Picture 3" descr="training-and-simulation-case-s-4f99674b354ac.jpg"/>
          <p:cNvPicPr>
            <a:picLocks noChangeAspect="1"/>
          </p:cNvPicPr>
          <p:nvPr/>
        </p:nvPicPr>
        <p:blipFill>
          <a:blip r:embed="rId2"/>
          <a:stretch>
            <a:fillRect/>
          </a:stretch>
        </p:blipFill>
        <p:spPr>
          <a:xfrm>
            <a:off x="762000" y="3810000"/>
            <a:ext cx="6477000" cy="2286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1"/>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3" presetID="3" presetClass="entr" presetSubtype="1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linds(horizontal)">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ELECTRONIC PERFORMANCE SUPPORT SYSTEMS (EPSS)</a:t>
            </a:r>
            <a:endParaRPr lang="en-US" dirty="0"/>
          </a:p>
        </p:txBody>
      </p:sp>
      <p:sp>
        <p:nvSpPr>
          <p:cNvPr id="3" name="Content Placeholder 2"/>
          <p:cNvSpPr>
            <a:spLocks noGrp="1"/>
          </p:cNvSpPr>
          <p:nvPr>
            <p:ph idx="1"/>
          </p:nvPr>
        </p:nvSpPr>
        <p:spPr/>
        <p:txBody>
          <a:bodyPr>
            <a:normAutofit/>
          </a:bodyPr>
          <a:lstStyle/>
          <a:p>
            <a:r>
              <a:rPr lang="en-US" sz="2000" dirty="0" smtClean="0"/>
              <a:t>A performance support system provides just-in-time, just enough training, information, tools, and help for users of a product or work environment, to enable optimum performance by those users when and where needed, thereby also enhancing the performance of the overall business</a:t>
            </a:r>
          </a:p>
          <a:p>
            <a:pPr marL="457200" indent="-457200">
              <a:buNone/>
            </a:pPr>
            <a:endParaRPr lang="en-US" sz="2000" dirty="0" smtClean="0"/>
          </a:p>
          <a:p>
            <a:pPr marL="457200" indent="-457200">
              <a:buNone/>
            </a:pPr>
            <a:endParaRPr lang="en-US" sz="2000" dirty="0"/>
          </a:p>
        </p:txBody>
      </p:sp>
      <p:pic>
        <p:nvPicPr>
          <p:cNvPr id="4" name="Picture 3" descr="STT Trainer EPSS-Context-Sensitive Search Results in SAP AppLinker.jpg"/>
          <p:cNvPicPr>
            <a:picLocks noChangeAspect="1"/>
          </p:cNvPicPr>
          <p:nvPr/>
        </p:nvPicPr>
        <p:blipFill>
          <a:blip r:embed="rId3"/>
          <a:stretch>
            <a:fillRect/>
          </a:stretch>
        </p:blipFill>
        <p:spPr>
          <a:xfrm>
            <a:off x="990600" y="3581400"/>
            <a:ext cx="6477000" cy="3124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66800" y="2286000"/>
            <a:ext cx="6400800" cy="2209800"/>
          </a:xfrm>
        </p:spPr>
        <p:txBody>
          <a:bodyPr>
            <a:normAutofit/>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7696200" cy="6858000"/>
          </a:xfrm>
          <a:prstGeom prst="rect">
            <a:avLst/>
          </a:prstGeom>
        </p:spPr>
      </p:pic>
    </p:spTree>
    <p:extLst>
      <p:ext uri="{BB962C8B-B14F-4D97-AF65-F5344CB8AC3E}">
        <p14:creationId xmlns:p14="http://schemas.microsoft.com/office/powerpoint/2010/main" xmlns="" val="1448479994"/>
      </p:ext>
    </p:extLst>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VIDEOCONFERENCING</a:t>
            </a:r>
            <a:endParaRPr lang="en-US" dirty="0"/>
          </a:p>
        </p:txBody>
      </p:sp>
      <p:sp>
        <p:nvSpPr>
          <p:cNvPr id="3" name="Content Placeholder 2"/>
          <p:cNvSpPr>
            <a:spLocks noGrp="1"/>
          </p:cNvSpPr>
          <p:nvPr>
            <p:ph idx="1"/>
          </p:nvPr>
        </p:nvSpPr>
        <p:spPr/>
        <p:txBody>
          <a:bodyPr>
            <a:normAutofit/>
          </a:bodyPr>
          <a:lstStyle/>
          <a:p>
            <a:r>
              <a:rPr lang="en-US" sz="2000" dirty="0" smtClean="0"/>
              <a:t>A set of telecommunication technologies which allow two or more locations to communicate by simultaneous two-way video and audio transmissions</a:t>
            </a:r>
          </a:p>
        </p:txBody>
      </p:sp>
      <p:pic>
        <p:nvPicPr>
          <p:cNvPr id="4" name="Picture 3" descr="Tandberg_Image_Gallery_-_telepresence-t3-side-view-hires.jpg"/>
          <p:cNvPicPr>
            <a:picLocks noChangeAspect="1"/>
          </p:cNvPicPr>
          <p:nvPr/>
        </p:nvPicPr>
        <p:blipFill>
          <a:blip r:embed="rId2" cstate="print"/>
          <a:stretch>
            <a:fillRect/>
          </a:stretch>
        </p:blipFill>
        <p:spPr>
          <a:xfrm>
            <a:off x="990600" y="2743200"/>
            <a:ext cx="6096000" cy="36051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50" presetClass="entr" presetSubtype="0" decel="10000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7" dur="1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500" tmFilter="0, 0; .2, .5; .8, .5; 1, 0"/>
                                        <p:tgtEl>
                                          <p:spTgt spid="4"/>
                                        </p:tgtEl>
                                      </p:cBhvr>
                                    </p:animEffect>
                                    <p:animScale>
                                      <p:cBhvr>
                                        <p:cTn id="22"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Computer-based training</a:t>
            </a:r>
            <a:endParaRPr lang="en-US" dirty="0"/>
          </a:p>
        </p:txBody>
      </p:sp>
      <p:sp>
        <p:nvSpPr>
          <p:cNvPr id="3" name="Content Placeholder 2"/>
          <p:cNvSpPr>
            <a:spLocks noGrp="1"/>
          </p:cNvSpPr>
          <p:nvPr>
            <p:ph idx="1"/>
          </p:nvPr>
        </p:nvSpPr>
        <p:spPr/>
        <p:txBody>
          <a:bodyPr>
            <a:normAutofit/>
          </a:bodyPr>
          <a:lstStyle/>
          <a:p>
            <a:r>
              <a:rPr lang="en-US" sz="2000" dirty="0" smtClean="0"/>
              <a:t>refer to the use of modern tools, such as computers, digital technology, electronic media, networked digital devices and associated software and courseware with learning scenarios, worksheets and interactive exercises that facilitate learning</a:t>
            </a:r>
          </a:p>
          <a:p>
            <a:pPr>
              <a:buNone/>
            </a:pPr>
            <a:endParaRPr lang="en-US" sz="2000" dirty="0" smtClean="0"/>
          </a:p>
          <a:p>
            <a:pPr>
              <a:buNone/>
            </a:pPr>
            <a:endParaRPr lang="en-US" sz="2000" dirty="0"/>
          </a:p>
        </p:txBody>
      </p:sp>
      <p:pic>
        <p:nvPicPr>
          <p:cNvPr id="4" name="Picture 3" descr="US_Navy_100708-N-7682A-002_Computer_based_training_basics.jpg"/>
          <p:cNvPicPr>
            <a:picLocks noChangeAspect="1"/>
          </p:cNvPicPr>
          <p:nvPr/>
        </p:nvPicPr>
        <p:blipFill>
          <a:blip r:embed="rId2" cstate="print"/>
          <a:stretch>
            <a:fillRect/>
          </a:stretch>
        </p:blipFill>
        <p:spPr>
          <a:xfrm>
            <a:off x="914400" y="3429001"/>
            <a:ext cx="6096000" cy="303662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0" presetClass="entr" presetSubtype="0" fill="hold" nodeType="clickEffect">
                                  <p:stCondLst>
                                    <p:cond delay="0"/>
                                  </p:stCondLst>
                                  <p:iterate type="lt">
                                    <p:tmPct val="10000"/>
                                  </p:iterate>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1"/>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
                                          </p:val>
                                        </p:tav>
                                        <p:tav tm="100000">
                                          <p:val>
                                            <p:strVal val="#ppt_y"/>
                                          </p:val>
                                        </p:tav>
                                      </p:tavLst>
                                    </p:anim>
                                  </p:childTnLst>
                                </p:cTn>
                              </p:par>
                              <p:par>
                                <p:cTn id="15" presetID="29"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ppt_x</p:attrName>
                                        </p:attrNameLst>
                                      </p:cBhvr>
                                      <p:tavLst>
                                        <p:tav tm="0">
                                          <p:val>
                                            <p:strVal val="#ppt_x-.2"/>
                                          </p:val>
                                        </p:tav>
                                        <p:tav tm="100000">
                                          <p:val>
                                            <p:strVal val="#ppt_x"/>
                                          </p:val>
                                        </p:tav>
                                      </p:tavLst>
                                    </p:anim>
                                    <p:anim calcmode="lin" valueType="num">
                                      <p:cBhvr>
                                        <p:cTn id="1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Interactive learning</a:t>
            </a:r>
            <a:endParaRPr lang="en-US" dirty="0"/>
          </a:p>
        </p:txBody>
      </p:sp>
      <p:sp>
        <p:nvSpPr>
          <p:cNvPr id="3" name="Content Placeholder 2"/>
          <p:cNvSpPr>
            <a:spLocks noGrp="1"/>
          </p:cNvSpPr>
          <p:nvPr>
            <p:ph idx="1"/>
          </p:nvPr>
        </p:nvSpPr>
        <p:spPr/>
        <p:txBody>
          <a:bodyPr/>
          <a:lstStyle/>
          <a:p>
            <a:r>
              <a:rPr lang="en-US" sz="2000" dirty="0" smtClean="0"/>
              <a:t> is a pedagogical approach that incorporates social networking and urban computing into course design and delivery</a:t>
            </a:r>
          </a:p>
          <a:p>
            <a:pPr>
              <a:buNone/>
            </a:pPr>
            <a:endParaRPr lang="en-US" sz="1800" dirty="0" smtClean="0"/>
          </a:p>
          <a:p>
            <a:pPr>
              <a:buNone/>
            </a:pPr>
            <a:r>
              <a:rPr lang="en-US" sz="1800" dirty="0" smtClean="0"/>
              <a:t>Components of Interactive Learning</a:t>
            </a:r>
          </a:p>
          <a:p>
            <a:pPr>
              <a:buNone/>
            </a:pPr>
            <a:endParaRPr lang="en-US" sz="1800" dirty="0" smtClean="0"/>
          </a:p>
          <a:p>
            <a:pPr marL="514350" indent="-514350">
              <a:buFont typeface="+mj-lt"/>
              <a:buAutoNum type="arabicPeriod"/>
            </a:pPr>
            <a:r>
              <a:rPr lang="en-US" sz="1800" b="1" dirty="0" smtClean="0"/>
              <a:t>Social Media</a:t>
            </a:r>
          </a:p>
          <a:p>
            <a:pPr marL="514350" indent="-514350">
              <a:buFont typeface="+mj-lt"/>
              <a:buAutoNum type="arabicPeriod"/>
            </a:pPr>
            <a:endParaRPr lang="en-US" sz="1800" b="1" dirty="0" smtClean="0"/>
          </a:p>
          <a:p>
            <a:pPr marL="514350" indent="-514350">
              <a:buFont typeface="+mj-lt"/>
              <a:buAutoNum type="arabicPeriod"/>
            </a:pPr>
            <a:r>
              <a:rPr lang="en-US" sz="1800" b="1" dirty="0" smtClean="0"/>
              <a:t>Urban Computing</a:t>
            </a:r>
          </a:p>
          <a:p>
            <a:pPr marL="514350" indent="-514350">
              <a:buFont typeface="+mj-lt"/>
              <a:buAutoNum type="arabicPeriod"/>
            </a:pPr>
            <a:endParaRPr lang="en-US" sz="1800" b="1" dirty="0" smtClean="0"/>
          </a:p>
          <a:p>
            <a:pPr marL="514350" indent="-514350">
              <a:buFont typeface="+mj-lt"/>
              <a:buAutoNum type="arabicPeriod"/>
            </a:pPr>
            <a:r>
              <a:rPr lang="en-US" sz="1800" b="1" dirty="0" smtClean="0"/>
              <a:t>Serious Games</a:t>
            </a:r>
          </a:p>
          <a:p>
            <a:pPr marL="514350" indent="-514350">
              <a:buFont typeface="+mj-lt"/>
              <a:buAutoNum type="arabicPeriod"/>
            </a:pPr>
            <a:endParaRPr lang="en-US" dirty="0" smtClean="0"/>
          </a:p>
          <a:p>
            <a:pPr>
              <a:buNone/>
            </a:pPr>
            <a:endParaRPr lang="en-US" dirty="0"/>
          </a:p>
        </p:txBody>
      </p:sp>
      <p:pic>
        <p:nvPicPr>
          <p:cNvPr id="4" name="Picture 3" descr="SecureFacebookTwitterNavigator.jpg"/>
          <p:cNvPicPr>
            <a:picLocks noChangeAspect="1"/>
          </p:cNvPicPr>
          <p:nvPr/>
        </p:nvPicPr>
        <p:blipFill>
          <a:blip r:embed="rId2"/>
          <a:stretch>
            <a:fillRect/>
          </a:stretch>
        </p:blipFill>
        <p:spPr>
          <a:xfrm>
            <a:off x="3048000" y="3352800"/>
            <a:ext cx="2514600" cy="1912870"/>
          </a:xfrm>
          <a:prstGeom prst="rect">
            <a:avLst/>
          </a:prstGeom>
        </p:spPr>
      </p:pic>
      <p:pic>
        <p:nvPicPr>
          <p:cNvPr id="5" name="Picture 4" descr="2013-smartphones.jpg"/>
          <p:cNvPicPr>
            <a:picLocks noChangeAspect="1"/>
          </p:cNvPicPr>
          <p:nvPr/>
        </p:nvPicPr>
        <p:blipFill>
          <a:blip r:embed="rId3"/>
          <a:stretch>
            <a:fillRect/>
          </a:stretch>
        </p:blipFill>
        <p:spPr>
          <a:xfrm>
            <a:off x="3657600" y="3962400"/>
            <a:ext cx="2514600" cy="1463040"/>
          </a:xfrm>
          <a:prstGeom prst="rect">
            <a:avLst/>
          </a:prstGeom>
        </p:spPr>
      </p:pic>
      <p:pic>
        <p:nvPicPr>
          <p:cNvPr id="6" name="Picture 5" descr="screen1.jpg"/>
          <p:cNvPicPr>
            <a:picLocks noChangeAspect="1"/>
          </p:cNvPicPr>
          <p:nvPr/>
        </p:nvPicPr>
        <p:blipFill>
          <a:blip r:embed="rId4"/>
          <a:stretch>
            <a:fillRect/>
          </a:stretch>
        </p:blipFill>
        <p:spPr>
          <a:xfrm>
            <a:off x="4876800" y="4724400"/>
            <a:ext cx="3200400" cy="1981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1000"/>
                                        <p:tgtEl>
                                          <p:spTgt spid="3">
                                            <p:txEl>
                                              <p:pRg st="8" end="8"/>
                                            </p:txEl>
                                          </p:spTgt>
                                        </p:tgtEl>
                                      </p:cBhvr>
                                    </p:animEffect>
                                    <p:anim calcmode="lin" valueType="num">
                                      <p:cBhvr>
                                        <p:cTn id="4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8" end="8"/>
                                            </p:txEl>
                                          </p:spTgt>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1000"/>
                                        <p:tgtEl>
                                          <p:spTgt spid="4"/>
                                        </p:tgtEl>
                                      </p:cBhvr>
                                    </p:animEffect>
                                    <p:anim calcmode="lin" valueType="num">
                                      <p:cBhvr>
                                        <p:cTn id="48" dur="1000" fill="hold"/>
                                        <p:tgtEl>
                                          <p:spTgt spid="4"/>
                                        </p:tgtEl>
                                        <p:attrNameLst>
                                          <p:attrName>ppt_x</p:attrName>
                                        </p:attrNameLst>
                                      </p:cBhvr>
                                      <p:tavLst>
                                        <p:tav tm="0">
                                          <p:val>
                                            <p:strVal val="#ppt_x"/>
                                          </p:val>
                                        </p:tav>
                                        <p:tav tm="100000">
                                          <p:val>
                                            <p:strVal val="#ppt_x"/>
                                          </p:val>
                                        </p:tav>
                                      </p:tavLst>
                                    </p:anim>
                                    <p:anim calcmode="lin" valueType="num">
                                      <p:cBhvr>
                                        <p:cTn id="49" dur="1000" fill="hold"/>
                                        <p:tgtEl>
                                          <p:spTgt spid="4"/>
                                        </p:tgtEl>
                                        <p:attrNameLst>
                                          <p:attrName>ppt_y</p:attrName>
                                        </p:attrNameLst>
                                      </p:cBhvr>
                                      <p:tavLst>
                                        <p:tav tm="0">
                                          <p:val>
                                            <p:strVal val="#ppt_y-.1"/>
                                          </p:val>
                                        </p:tav>
                                        <p:tav tm="100000">
                                          <p:val>
                                            <p:strVal val="#ppt_y"/>
                                          </p:val>
                                        </p:tav>
                                      </p:tavLst>
                                    </p:anim>
                                  </p:childTnLst>
                                </p:cTn>
                              </p:par>
                              <p:par>
                                <p:cTn id="50" presetID="47" presetClass="entr" presetSubtype="0" fill="hold" nodeType="with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fade">
                                      <p:cBhvr>
                                        <p:cTn id="52" dur="1000"/>
                                        <p:tgtEl>
                                          <p:spTgt spid="5"/>
                                        </p:tgtEl>
                                      </p:cBhvr>
                                    </p:animEffect>
                                    <p:anim calcmode="lin" valueType="num">
                                      <p:cBhvr>
                                        <p:cTn id="53" dur="1000" fill="hold"/>
                                        <p:tgtEl>
                                          <p:spTgt spid="5"/>
                                        </p:tgtEl>
                                        <p:attrNameLst>
                                          <p:attrName>ppt_x</p:attrName>
                                        </p:attrNameLst>
                                      </p:cBhvr>
                                      <p:tavLst>
                                        <p:tav tm="0">
                                          <p:val>
                                            <p:strVal val="#ppt_x"/>
                                          </p:val>
                                        </p:tav>
                                        <p:tav tm="100000">
                                          <p:val>
                                            <p:strVal val="#ppt_x"/>
                                          </p:val>
                                        </p:tav>
                                      </p:tavLst>
                                    </p:anim>
                                    <p:anim calcmode="lin" valueType="num">
                                      <p:cBhvr>
                                        <p:cTn id="54" dur="1000" fill="hold"/>
                                        <p:tgtEl>
                                          <p:spTgt spid="5"/>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fade">
                                      <p:cBhvr>
                                        <p:cTn id="57" dur="1000"/>
                                        <p:tgtEl>
                                          <p:spTgt spid="6"/>
                                        </p:tgtEl>
                                      </p:cBhvr>
                                    </p:animEffect>
                                    <p:anim calcmode="lin" valueType="num">
                                      <p:cBhvr>
                                        <p:cTn id="58" dur="1000" fill="hold"/>
                                        <p:tgtEl>
                                          <p:spTgt spid="6"/>
                                        </p:tgtEl>
                                        <p:attrNameLst>
                                          <p:attrName>ppt_x</p:attrName>
                                        </p:attrNameLst>
                                      </p:cBhvr>
                                      <p:tavLst>
                                        <p:tav tm="0">
                                          <p:val>
                                            <p:strVal val="#ppt_x"/>
                                          </p:val>
                                        </p:tav>
                                        <p:tav tm="100000">
                                          <p:val>
                                            <p:strVal val="#ppt_x"/>
                                          </p:val>
                                        </p:tav>
                                      </p:tavLst>
                                    </p:anim>
                                    <p:anim calcmode="lin" valueType="num">
                                      <p:cBhvr>
                                        <p:cTn id="5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INTERNET-BASED TRAINING</a:t>
            </a:r>
            <a:endParaRPr lang="en-US" dirty="0"/>
          </a:p>
        </p:txBody>
      </p:sp>
      <p:sp>
        <p:nvSpPr>
          <p:cNvPr id="3" name="Content Placeholder 2"/>
          <p:cNvSpPr>
            <a:spLocks noGrp="1"/>
          </p:cNvSpPr>
          <p:nvPr>
            <p:ph idx="1"/>
          </p:nvPr>
        </p:nvSpPr>
        <p:spPr/>
        <p:txBody>
          <a:bodyPr/>
          <a:lstStyle/>
          <a:p>
            <a:r>
              <a:rPr lang="en-US" dirty="0" smtClean="0"/>
              <a:t>Trainers increasingly employ Internet-based learning to deliver programs</a:t>
            </a:r>
          </a:p>
          <a:p>
            <a:pPr>
              <a:buNone/>
            </a:pPr>
            <a:endParaRPr lang="en-US" dirty="0" smtClean="0"/>
          </a:p>
          <a:p>
            <a:endParaRPr lang="en-US" dirty="0" smtClean="0"/>
          </a:p>
          <a:p>
            <a:pPr>
              <a:buNone/>
            </a:pPr>
            <a:endParaRPr lang="en-US" dirty="0"/>
          </a:p>
        </p:txBody>
      </p:sp>
      <p:pic>
        <p:nvPicPr>
          <p:cNvPr id="4" name="Picture 3" descr="_CEL4164_ret - WEB (1).jpg"/>
          <p:cNvPicPr>
            <a:picLocks noChangeAspect="1"/>
          </p:cNvPicPr>
          <p:nvPr/>
        </p:nvPicPr>
        <p:blipFill>
          <a:blip r:embed="rId2"/>
          <a:stretch>
            <a:fillRect/>
          </a:stretch>
        </p:blipFill>
        <p:spPr>
          <a:xfrm>
            <a:off x="4267200" y="3276600"/>
            <a:ext cx="3048000" cy="2438400"/>
          </a:xfrm>
          <a:prstGeom prst="rect">
            <a:avLst/>
          </a:prstGeom>
        </p:spPr>
      </p:pic>
      <p:pic>
        <p:nvPicPr>
          <p:cNvPr id="5" name="Picture 4" descr="52a9aa1ff4.jpg"/>
          <p:cNvPicPr>
            <a:picLocks noChangeAspect="1"/>
          </p:cNvPicPr>
          <p:nvPr/>
        </p:nvPicPr>
        <p:blipFill>
          <a:blip r:embed="rId3"/>
          <a:stretch>
            <a:fillRect/>
          </a:stretch>
        </p:blipFill>
        <p:spPr>
          <a:xfrm>
            <a:off x="990600" y="3276600"/>
            <a:ext cx="2819400" cy="2362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par>
                                <p:cTn id="18" presetID="4" presetClass="entr" presetSubtype="16"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ox(in)">
                                      <p:cBhvr>
                                        <p:cTn id="20" dur="500"/>
                                        <p:tgtEl>
                                          <p:spTgt spid="5"/>
                                        </p:tgtEl>
                                      </p:cBhvr>
                                    </p:animEffect>
                                  </p:childTnLst>
                                </p:cTn>
                              </p:par>
                              <p:par>
                                <p:cTn id="21" presetID="4" presetClass="entr" presetSubtype="16"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ox(in)">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Learning management systems</a:t>
            </a:r>
            <a:endParaRPr lang="en-US" dirty="0"/>
          </a:p>
        </p:txBody>
      </p:sp>
      <p:sp>
        <p:nvSpPr>
          <p:cNvPr id="3" name="Content Placeholder 2"/>
          <p:cNvSpPr>
            <a:spLocks noGrp="1"/>
          </p:cNvSpPr>
          <p:nvPr>
            <p:ph idx="1"/>
          </p:nvPr>
        </p:nvSpPr>
        <p:spPr/>
        <p:txBody>
          <a:bodyPr/>
          <a:lstStyle/>
          <a:p>
            <a:r>
              <a:rPr lang="en-US" sz="2000" dirty="0" smtClean="0"/>
              <a:t>Special software tools that support internet training by helping employers identify training needs, and in scheduling , delivering, assessing and managing the online training itself</a:t>
            </a:r>
          </a:p>
          <a:p>
            <a:pPr>
              <a:buNone/>
            </a:pPr>
            <a:endParaRPr lang="en-US" dirty="0" smtClean="0"/>
          </a:p>
          <a:p>
            <a:endParaRPr lang="en-US" dirty="0"/>
          </a:p>
        </p:txBody>
      </p:sp>
      <p:pic>
        <p:nvPicPr>
          <p:cNvPr id="4" name="Picture 3" descr="employee-profile-overview.jpg"/>
          <p:cNvPicPr>
            <a:picLocks noChangeAspect="1"/>
          </p:cNvPicPr>
          <p:nvPr/>
        </p:nvPicPr>
        <p:blipFill>
          <a:blip r:embed="rId2"/>
          <a:stretch>
            <a:fillRect/>
          </a:stretch>
        </p:blipFill>
        <p:spPr>
          <a:xfrm>
            <a:off x="1447800" y="2971800"/>
            <a:ext cx="5400675" cy="37242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14"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3">
                                            <p:txEl>
                                              <p:pRg st="0" end="0"/>
                                            </p:txEl>
                                          </p:spTgt>
                                        </p:tgtEl>
                                        <p:attrNameLst>
                                          <p:attrName>fill.type</p:attrName>
                                        </p:attrNameLst>
                                      </p:cBhvr>
                                      <p:to>
                                        <p:strVal val="solid"/>
                                      </p:to>
                                    </p:set>
                                  </p:childTnLst>
                                </p:cTn>
                              </p:par>
                              <p:par>
                                <p:cTn id="17" presetID="3" presetClass="entr" presetSubtype="1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linds(horizont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MOBILE LEARNING</a:t>
            </a:r>
            <a:endParaRPr lang="en-US" dirty="0"/>
          </a:p>
        </p:txBody>
      </p:sp>
      <p:sp>
        <p:nvSpPr>
          <p:cNvPr id="3" name="Content Placeholder 2"/>
          <p:cNvSpPr>
            <a:spLocks noGrp="1"/>
          </p:cNvSpPr>
          <p:nvPr>
            <p:ph idx="1"/>
          </p:nvPr>
        </p:nvSpPr>
        <p:spPr/>
        <p:txBody>
          <a:bodyPr>
            <a:normAutofit/>
          </a:bodyPr>
          <a:lstStyle/>
          <a:p>
            <a:r>
              <a:rPr lang="en-US" sz="2000" dirty="0" smtClean="0"/>
              <a:t>Means delivering learning content on demand via mobile devices like cell phones, laptops, and </a:t>
            </a:r>
            <a:r>
              <a:rPr lang="en-US" sz="2000" dirty="0" err="1" smtClean="0"/>
              <a:t>iPads</a:t>
            </a:r>
            <a:r>
              <a:rPr lang="en-US" sz="2000" dirty="0" smtClean="0"/>
              <a:t>, wherever and whenever the learner has the time and desire to access it.</a:t>
            </a:r>
            <a:endParaRPr lang="en-US" sz="2000" dirty="0"/>
          </a:p>
        </p:txBody>
      </p:sp>
      <p:pic>
        <p:nvPicPr>
          <p:cNvPr id="4" name="Picture 3" descr="mobile.jpg"/>
          <p:cNvPicPr>
            <a:picLocks noChangeAspect="1"/>
          </p:cNvPicPr>
          <p:nvPr/>
        </p:nvPicPr>
        <p:blipFill>
          <a:blip r:embed="rId3"/>
          <a:stretch>
            <a:fillRect/>
          </a:stretch>
        </p:blipFill>
        <p:spPr>
          <a:xfrm>
            <a:off x="1066800" y="2895600"/>
            <a:ext cx="6191250" cy="37528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mph" presetSubtype="0" fill="hold" grpId="0" nodeType="withEffect">
                                  <p:stCondLst>
                                    <p:cond delay="0"/>
                                  </p:stCondLst>
                                  <p:iterate type="lt">
                                    <p:tmPct val="10000"/>
                                  </p:iterate>
                                  <p:childTnLst>
                                    <p:set>
                                      <p:cBhvr override="childStyle">
                                        <p:cTn id="6" dur="500" autoRev="1" fill="hold"/>
                                        <p:tgtEl>
                                          <p:spTgt spid="2"/>
                                        </p:tgtEl>
                                        <p:attrNameLst>
                                          <p:attrName>style.color</p:attrName>
                                        </p:attrNameLst>
                                      </p:cBhvr>
                                      <p:to>
                                        <p:clrVal>
                                          <a:schemeClr val="accent2"/>
                                        </p:clrVal>
                                      </p:to>
                                    </p:set>
                                    <p:set>
                                      <p:cBhvr>
                                        <p:cTn id="7" dur="500" autoRev="1" fill="hold"/>
                                        <p:tgtEl>
                                          <p:spTgt spid="2"/>
                                        </p:tgtEl>
                                        <p:attrNameLst>
                                          <p:attrName>fillcolor</p:attrName>
                                        </p:attrNameLst>
                                      </p:cBhvr>
                                      <p:to>
                                        <p:clrVal>
                                          <a:schemeClr val="accent2"/>
                                        </p:clrVal>
                                      </p:to>
                                    </p:set>
                                    <p:set>
                                      <p:cBhvr>
                                        <p:cTn id="8" dur="500" autoRev="1" fill="hold"/>
                                        <p:tgtEl>
                                          <p:spTgt spid="2"/>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6" presetClass="emph" presetSubtype="0" fill="hold" nodeType="clickEffect">
                                  <p:stCondLst>
                                    <p:cond delay="0"/>
                                  </p:stCondLst>
                                  <p:iterate type="lt">
                                    <p:tmPct val="4000"/>
                                  </p:iterate>
                                  <p:childTnLst>
                                    <p:set>
                                      <p:cBhvr override="childStyle">
                                        <p:cTn id="12" dur="500" fill="hold"/>
                                        <p:tgtEl>
                                          <p:spTgt spid="3">
                                            <p:txEl>
                                              <p:pRg st="0" end="0"/>
                                            </p:txEl>
                                          </p:spTgt>
                                        </p:tgtEl>
                                        <p:attrNameLst>
                                          <p:attrName>style.color</p:attrName>
                                        </p:attrNameLst>
                                      </p:cBhvr>
                                      <p:to>
                                        <p:clrVal>
                                          <a:schemeClr val="accent2"/>
                                        </p:clrVal>
                                      </p:to>
                                    </p:set>
                                    <p:set>
                                      <p:cBhvr>
                                        <p:cTn id="13" dur="500" fill="hold"/>
                                        <p:tgtEl>
                                          <p:spTgt spid="3">
                                            <p:txEl>
                                              <p:pRg st="0" end="0"/>
                                            </p:txEl>
                                          </p:spTgt>
                                        </p:tgtEl>
                                        <p:attrNameLst>
                                          <p:attrName>fillcolor</p:attrName>
                                        </p:attrNameLst>
                                      </p:cBhvr>
                                      <p:to>
                                        <p:clrVal>
                                          <a:schemeClr val="accent2"/>
                                        </p:clrVal>
                                      </p:to>
                                    </p:set>
                                    <p:set>
                                      <p:cBhvr>
                                        <p:cTn id="14" dur="500" fill="hold"/>
                                        <p:tgtEl>
                                          <p:spTgt spid="3">
                                            <p:txEl>
                                              <p:pRg st="0" end="0"/>
                                            </p:txEl>
                                          </p:spTgt>
                                        </p:tgtEl>
                                        <p:attrNameLst>
                                          <p:attrName>fill.type</p:attrName>
                                        </p:attrNameLst>
                                      </p:cBhvr>
                                      <p:to>
                                        <p:strVal val="solid"/>
                                      </p:to>
                                    </p:set>
                                  </p:childTnLst>
                                </p:cTn>
                              </p:par>
                              <p:par>
                                <p:cTn id="15" presetID="50" presetClass="entr" presetSubtype="0" decel="10000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strVal val="#ppt_w+.3"/>
                                          </p:val>
                                        </p:tav>
                                        <p:tav tm="100000">
                                          <p:val>
                                            <p:strVal val="#ppt_w"/>
                                          </p:val>
                                        </p:tav>
                                      </p:tavLst>
                                    </p:anim>
                                    <p:anim calcmode="lin" valueType="num">
                                      <p:cBhvr>
                                        <p:cTn id="18" dur="1000" fill="hold"/>
                                        <p:tgtEl>
                                          <p:spTgt spid="4"/>
                                        </p:tgtEl>
                                        <p:attrNameLst>
                                          <p:attrName>ppt_h</p:attrName>
                                        </p:attrNameLst>
                                      </p:cBhvr>
                                      <p:tavLst>
                                        <p:tav tm="0">
                                          <p:val>
                                            <p:strVal val="#ppt_h"/>
                                          </p:val>
                                        </p:tav>
                                        <p:tav tm="100000">
                                          <p:val>
                                            <p:strVal val="#ppt_h"/>
                                          </p:val>
                                        </p:tav>
                                      </p:tavLst>
                                    </p:anim>
                                    <p:animEffect transition="in" filter="fade">
                                      <p:cBhvr>
                                        <p:cTn id="1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 classroom</a:t>
            </a:r>
            <a:endParaRPr lang="en-US" dirty="0"/>
          </a:p>
        </p:txBody>
      </p:sp>
      <p:sp>
        <p:nvSpPr>
          <p:cNvPr id="3" name="Content Placeholder 2"/>
          <p:cNvSpPr>
            <a:spLocks noGrp="1"/>
          </p:cNvSpPr>
          <p:nvPr>
            <p:ph idx="1"/>
          </p:nvPr>
        </p:nvSpPr>
        <p:spPr/>
        <p:txBody>
          <a:bodyPr>
            <a:normAutofit/>
          </a:bodyPr>
          <a:lstStyle/>
          <a:p>
            <a:r>
              <a:rPr lang="en-US" sz="2000" dirty="0" smtClean="0"/>
              <a:t>Web-based learning trends to be limited to the sorts of online learning with which many students are already familiar- reading </a:t>
            </a:r>
            <a:r>
              <a:rPr lang="en-US" sz="2000" dirty="0" err="1" smtClean="0"/>
              <a:t>powerpoint</a:t>
            </a:r>
            <a:r>
              <a:rPr lang="en-US" sz="2000" dirty="0" smtClean="0"/>
              <a:t> presentations, participating in instant message type chat rooms, and taking online exams.</a:t>
            </a:r>
            <a:endParaRPr lang="en-US" sz="2000" dirty="0"/>
          </a:p>
        </p:txBody>
      </p:sp>
      <p:pic>
        <p:nvPicPr>
          <p:cNvPr id="4" name="Picture 3" descr="banner2.jpg"/>
          <p:cNvPicPr>
            <a:picLocks noChangeAspect="1"/>
          </p:cNvPicPr>
          <p:nvPr/>
        </p:nvPicPr>
        <p:blipFill>
          <a:blip r:embed="rId3"/>
          <a:stretch>
            <a:fillRect/>
          </a:stretch>
        </p:blipFill>
        <p:spPr>
          <a:xfrm>
            <a:off x="838200" y="2895600"/>
            <a:ext cx="6553200" cy="3962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0" end="0"/>
                                            </p:txEl>
                                          </p:spTgt>
                                        </p:tgtEl>
                                        <p:attrNameLst>
                                          <p:attrName>ppt_h</p:attrName>
                                        </p:attrNameLst>
                                      </p:cBhvr>
                                      <p:tavLst>
                                        <p:tav tm="0">
                                          <p:val>
                                            <p:strVal val="#ppt_h"/>
                                          </p:val>
                                        </p:tav>
                                        <p:tav tm="100000">
                                          <p:val>
                                            <p:strVal val="#ppt_h"/>
                                          </p:val>
                                        </p:tav>
                                      </p:tavLst>
                                    </p:anim>
                                  </p:childTnLst>
                                </p:cTn>
                              </p:par>
                              <p:par>
                                <p:cTn id="17" presetID="47"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Lifelong and literacy training techniques</a:t>
            </a:r>
            <a:endParaRPr lang="en-US" dirty="0"/>
          </a:p>
        </p:txBody>
      </p:sp>
      <p:sp>
        <p:nvSpPr>
          <p:cNvPr id="3" name="Content Placeholder 2"/>
          <p:cNvSpPr>
            <a:spLocks noGrp="1"/>
          </p:cNvSpPr>
          <p:nvPr>
            <p:ph idx="1"/>
          </p:nvPr>
        </p:nvSpPr>
        <p:spPr/>
        <p:txBody>
          <a:bodyPr>
            <a:normAutofit/>
          </a:bodyPr>
          <a:lstStyle/>
          <a:p>
            <a:r>
              <a:rPr lang="en-US" sz="2000" dirty="0" smtClean="0"/>
              <a:t>Means providing employees with continuing learning experiences over their tenure with the firm, with the aims of ensuring they have the opportunity to learn the skills they need to do their jobs and to expand their horizons</a:t>
            </a:r>
            <a:endParaRPr lang="en-US" sz="2000" dirty="0"/>
          </a:p>
        </p:txBody>
      </p:sp>
      <p:pic>
        <p:nvPicPr>
          <p:cNvPr id="4" name="Picture 3" descr="maxresdefault.jpg"/>
          <p:cNvPicPr>
            <a:picLocks noChangeAspect="1"/>
          </p:cNvPicPr>
          <p:nvPr/>
        </p:nvPicPr>
        <p:blipFill>
          <a:blip r:embed="rId2"/>
          <a:stretch>
            <a:fillRect/>
          </a:stretch>
        </p:blipFill>
        <p:spPr>
          <a:xfrm>
            <a:off x="838200" y="3048000"/>
            <a:ext cx="6629400" cy="3810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7" presetClass="entr" presetSubtype="0" fill="hold" nodeType="clickEffect">
                                  <p:stCondLst>
                                    <p:cond delay="0"/>
                                  </p:stCondLst>
                                  <p:iterate type="lt">
                                    <p:tmPct val="50000"/>
                                  </p:iterate>
                                  <p:childTnLst>
                                    <p:set>
                                      <p:cBhvr>
                                        <p:cTn id="14"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15"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17" dur="80"/>
                                        <p:tgtEl>
                                          <p:spTgt spid="3">
                                            <p:txEl>
                                              <p:pRg st="0" end="0"/>
                                            </p:txEl>
                                          </p:spTgt>
                                        </p:tgtEl>
                                        <p:attrNameLst>
                                          <p:attrName>fill.type</p:attrName>
                                        </p:attrNameLst>
                                      </p:cBhvr>
                                      <p:to>
                                        <p:strVal val="solid"/>
                                      </p:to>
                                    </p:set>
                                  </p:childTnLst>
                                </p:cTn>
                              </p:par>
                              <p:par>
                                <p:cTn id="18" presetID="17" presetClass="entr" presetSubtype="1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Team training</a:t>
            </a:r>
            <a:endParaRPr lang="en-US" dirty="0"/>
          </a:p>
        </p:txBody>
      </p:sp>
      <p:sp>
        <p:nvSpPr>
          <p:cNvPr id="3" name="Content Placeholder 2"/>
          <p:cNvSpPr>
            <a:spLocks noGrp="1"/>
          </p:cNvSpPr>
          <p:nvPr>
            <p:ph idx="1"/>
          </p:nvPr>
        </p:nvSpPr>
        <p:spPr/>
        <p:txBody>
          <a:bodyPr>
            <a:normAutofit/>
          </a:bodyPr>
          <a:lstStyle/>
          <a:p>
            <a:r>
              <a:rPr lang="en-US" sz="2000" dirty="0" smtClean="0"/>
              <a:t>a group process intervention aimed at improving interpersonal relations and social interactions but over time has developed to include achieving results, meeting goals, and accomplishing tasks</a:t>
            </a:r>
            <a:endParaRPr lang="en-US" sz="2000" dirty="0"/>
          </a:p>
        </p:txBody>
      </p:sp>
      <p:pic>
        <p:nvPicPr>
          <p:cNvPr id="4" name="Picture 3" descr="teamtraining.png"/>
          <p:cNvPicPr>
            <a:picLocks noChangeAspect="1"/>
          </p:cNvPicPr>
          <p:nvPr/>
        </p:nvPicPr>
        <p:blipFill>
          <a:blip r:embed="rId2" cstate="print"/>
          <a:stretch>
            <a:fillRect/>
          </a:stretch>
        </p:blipFill>
        <p:spPr>
          <a:xfrm>
            <a:off x="304800" y="3733800"/>
            <a:ext cx="3200400" cy="2590800"/>
          </a:xfrm>
          <a:prstGeom prst="rect">
            <a:avLst/>
          </a:prstGeom>
        </p:spPr>
      </p:pic>
      <p:pic>
        <p:nvPicPr>
          <p:cNvPr id="5" name="Picture 4" descr="_mg_0073_copy_w600.jpg"/>
          <p:cNvPicPr>
            <a:picLocks noChangeAspect="1"/>
          </p:cNvPicPr>
          <p:nvPr/>
        </p:nvPicPr>
        <p:blipFill>
          <a:blip r:embed="rId3"/>
          <a:stretch>
            <a:fillRect/>
          </a:stretch>
        </p:blipFill>
        <p:spPr>
          <a:xfrm>
            <a:off x="3962400" y="3810000"/>
            <a:ext cx="3543300" cy="250983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par>
                                <p:cTn id="16" presetID="37"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22" presetID="37"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900" decel="100000" fill="hold"/>
                                        <p:tgtEl>
                                          <p:spTgt spid="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iiemt images-shutterstock.jpg"/>
          <p:cNvPicPr>
            <a:picLocks noGrp="1" noChangeAspect="1"/>
          </p:cNvPicPr>
          <p:nvPr>
            <p:ph idx="1"/>
          </p:nvPr>
        </p:nvPicPr>
        <p:blipFill>
          <a:blip r:embed="rId2" cstate="print"/>
          <a:stretch>
            <a:fillRect/>
          </a:stretch>
        </p:blipFill>
        <p:spPr>
          <a:xfrm>
            <a:off x="0" y="0"/>
            <a:ext cx="8077200" cy="6858000"/>
          </a:xfrm>
        </p:spPr>
      </p:pic>
      <p:sp>
        <p:nvSpPr>
          <p:cNvPr id="5" name="Rectangle 4"/>
          <p:cNvSpPr/>
          <p:nvPr/>
        </p:nvSpPr>
        <p:spPr>
          <a:xfrm>
            <a:off x="-381000" y="228600"/>
            <a:ext cx="8963666" cy="1231106"/>
          </a:xfrm>
          <a:prstGeom prst="rect">
            <a:avLst/>
          </a:prstGeom>
          <a:noFill/>
        </p:spPr>
        <p:txBody>
          <a:bodyPr wrap="square" lIns="91440" tIns="45720" rIns="91440" bIns="45720">
            <a:spAutoFit/>
          </a:bodyPr>
          <a:lstStyle/>
          <a:p>
            <a:pPr algn="ctr"/>
            <a:r>
              <a:rPr lang="en-US" sz="37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IMPLEMENTING MANAGEMENT</a:t>
            </a:r>
          </a:p>
          <a:p>
            <a:pPr algn="ctr"/>
            <a:r>
              <a:rPr lang="en-US" sz="37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DEVELOPMENT PROGRAMS</a:t>
            </a:r>
            <a:endParaRPr lang="en-US" sz="37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70" decel="100000"/>
                                        <p:tgtEl>
                                          <p:spTgt spid="5"/>
                                        </p:tgtEl>
                                      </p:cBhvr>
                                    </p:animEffect>
                                    <p:animScale>
                                      <p:cBhvr>
                                        <p:cTn id="8" dur="770" decel="100000"/>
                                        <p:tgtEl>
                                          <p:spTgt spid="5"/>
                                        </p:tgtEl>
                                      </p:cBhvr>
                                      <p:from x="10000" y="10000"/>
                                      <p:to x="200000" y="450000"/>
                                    </p:animScale>
                                    <p:animScale>
                                      <p:cBhvr>
                                        <p:cTn id="9" dur="1230" accel="100000" fill="hold">
                                          <p:stCondLst>
                                            <p:cond delay="770"/>
                                          </p:stCondLst>
                                        </p:cTn>
                                        <p:tgtEl>
                                          <p:spTgt spid="5"/>
                                        </p:tgtEl>
                                      </p:cBhvr>
                                      <p:from x="200000" y="450000"/>
                                      <p:to x="100000" y="100000"/>
                                    </p:animScale>
                                    <p:set>
                                      <p:cBhvr>
                                        <p:cTn id="10" dur="770" fill="hold"/>
                                        <p:tgtEl>
                                          <p:spTgt spid="5"/>
                                        </p:tgtEl>
                                        <p:attrNameLst>
                                          <p:attrName>ppt_x</p:attrName>
                                        </p:attrNameLst>
                                      </p:cBhvr>
                                      <p:to>
                                        <p:strVal val="(0.5)"/>
                                      </p:to>
                                    </p:set>
                                    <p:anim from="(0.5)" to="(#ppt_x)" calcmode="lin" valueType="num">
                                      <p:cBhvr>
                                        <p:cTn id="11" dur="1230" accel="100000" fill="hold">
                                          <p:stCondLst>
                                            <p:cond delay="770"/>
                                          </p:stCondLst>
                                        </p:cTn>
                                        <p:tgtEl>
                                          <p:spTgt spid="5"/>
                                        </p:tgtEl>
                                        <p:attrNameLst>
                                          <p:attrName>ppt_x</p:attrName>
                                        </p:attrNameLst>
                                      </p:cBhvr>
                                    </p:anim>
                                    <p:set>
                                      <p:cBhvr>
                                        <p:cTn id="12" dur="770" fill="hold"/>
                                        <p:tgtEl>
                                          <p:spTgt spid="5"/>
                                        </p:tgtEl>
                                        <p:attrNameLst>
                                          <p:attrName>ppt_y</p:attrName>
                                        </p:attrNameLst>
                                      </p:cBhvr>
                                      <p:to>
                                        <p:strVal val="(#ppt_y+0.4)"/>
                                      </p:to>
                                    </p:set>
                                    <p:anim from="(#ppt_y+0.4)" to="(#ppt_y)" calcmode="lin" valueType="num">
                                      <p:cBhvr>
                                        <p:cTn id="13" dur="1230" accel="100000" fill="hold">
                                          <p:stCondLst>
                                            <p:cond delay="770"/>
                                          </p:stCondLst>
                                        </p:cTn>
                                        <p:tgtEl>
                                          <p:spTgt spid="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ll-objective_crop1.jpg"/>
          <p:cNvPicPr>
            <a:picLocks noChangeAspect="1"/>
          </p:cNvPicPr>
          <p:nvPr/>
        </p:nvPicPr>
        <p:blipFill>
          <a:blip r:embed="rId2"/>
          <a:stretch>
            <a:fillRect/>
          </a:stretch>
        </p:blipFill>
        <p:spPr>
          <a:xfrm>
            <a:off x="914400" y="457200"/>
            <a:ext cx="6832600" cy="2514600"/>
          </a:xfrm>
          <a:prstGeom prst="rect">
            <a:avLst/>
          </a:prstGeom>
        </p:spPr>
      </p:pic>
      <p:sp>
        <p:nvSpPr>
          <p:cNvPr id="2" name="Title 1"/>
          <p:cNvSpPr>
            <a:spLocks noGrp="1"/>
          </p:cNvSpPr>
          <p:nvPr>
            <p:ph type="title"/>
          </p:nvPr>
        </p:nvSpPr>
        <p:spPr>
          <a:xfrm>
            <a:off x="457200" y="304800"/>
            <a:ext cx="7239000" cy="1143000"/>
          </a:xfrm>
        </p:spPr>
        <p:txBody>
          <a:bodyPr/>
          <a:lstStyle/>
          <a:p>
            <a:r>
              <a:rPr lang="en-US" dirty="0" smtClean="0"/>
              <a:t>OBJECTIVES:</a:t>
            </a:r>
            <a:endParaRPr lang="en-US" dirty="0"/>
          </a:p>
        </p:txBody>
      </p:sp>
      <p:sp>
        <p:nvSpPr>
          <p:cNvPr id="3" name="Content Placeholder 2"/>
          <p:cNvSpPr>
            <a:spLocks noGrp="1"/>
          </p:cNvSpPr>
          <p:nvPr>
            <p:ph idx="1"/>
          </p:nvPr>
        </p:nvSpPr>
        <p:spPr>
          <a:xfrm>
            <a:off x="381000" y="3124200"/>
            <a:ext cx="7239000" cy="3267384"/>
          </a:xfrm>
        </p:spPr>
        <p:txBody>
          <a:bodyPr/>
          <a:lstStyle/>
          <a:p>
            <a:r>
              <a:rPr lang="en-US" dirty="0" smtClean="0"/>
              <a:t>To define Training and Development</a:t>
            </a:r>
          </a:p>
          <a:p>
            <a:r>
              <a:rPr lang="en-US" dirty="0" smtClean="0"/>
              <a:t>To know the following:</a:t>
            </a:r>
          </a:p>
          <a:p>
            <a:pPr lvl="2">
              <a:buFont typeface="Wingdings" pitchFamily="2" charset="2"/>
              <a:buChar char="Ø"/>
            </a:pPr>
            <a:r>
              <a:rPr lang="en-US" dirty="0" smtClean="0"/>
              <a:t>Training Programs</a:t>
            </a:r>
          </a:p>
          <a:p>
            <a:pPr lvl="2">
              <a:buFont typeface="Wingdings" pitchFamily="2" charset="2"/>
              <a:buChar char="Ø"/>
            </a:pPr>
            <a:r>
              <a:rPr lang="en-US" dirty="0" smtClean="0"/>
              <a:t>Management Development Programs</a:t>
            </a:r>
          </a:p>
          <a:p>
            <a:pPr lvl="2">
              <a:buFont typeface="Wingdings" pitchFamily="2" charset="2"/>
              <a:buChar char="Ø"/>
            </a:pPr>
            <a:r>
              <a:rPr lang="en-US" dirty="0" smtClean="0"/>
              <a:t>Training Strategy and Overview of Training Process</a:t>
            </a:r>
          </a:p>
          <a:p>
            <a:pPr lvl="2">
              <a:buFont typeface="Wingdings" pitchFamily="2" charset="2"/>
              <a:buChar char="Ø"/>
            </a:pPr>
            <a:r>
              <a:rPr lang="en-US" dirty="0" smtClean="0"/>
              <a:t>How to Manage Organizational Change Programs</a:t>
            </a:r>
          </a:p>
          <a:p>
            <a:pPr lvl="2">
              <a:buFont typeface="Wingdings" pitchFamily="2" charset="2"/>
              <a:buChar char="Ø"/>
            </a:pPr>
            <a:r>
              <a:rPr lang="en-US" dirty="0" smtClean="0"/>
              <a:t>Evaluate Training Efforts</a:t>
            </a:r>
          </a:p>
          <a:p>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dissolv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dissolve">
                                      <p:cBhvr>
                                        <p:cTn id="21" dur="500"/>
                                        <p:tgtEl>
                                          <p:spTgt spid="3">
                                            <p:txEl>
                                              <p:pRg st="1" end="1"/>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dissolve">
                                      <p:cBhvr>
                                        <p:cTn id="24" dur="500"/>
                                        <p:tgtEl>
                                          <p:spTgt spid="3">
                                            <p:txEl>
                                              <p:pRg st="2" end="2"/>
                                            </p:txEl>
                                          </p:spTgt>
                                        </p:tgtEl>
                                      </p:cBhvr>
                                    </p:animEffect>
                                  </p:childTnLst>
                                </p:cTn>
                              </p:par>
                              <p:par>
                                <p:cTn id="25" presetID="9" presetClass="entr" presetSubtype="0"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dissolve">
                                      <p:cBhvr>
                                        <p:cTn id="27" dur="500"/>
                                        <p:tgtEl>
                                          <p:spTgt spid="3">
                                            <p:txEl>
                                              <p:pRg st="3" end="3"/>
                                            </p:txEl>
                                          </p:spTgt>
                                        </p:tgtEl>
                                      </p:cBhvr>
                                    </p:animEffect>
                                  </p:childTnLst>
                                </p:cTn>
                              </p:par>
                              <p:par>
                                <p:cTn id="28" presetID="9" presetClass="entr" presetSubtype="0" fill="hold" nodeType="with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dissolve">
                                      <p:cBhvr>
                                        <p:cTn id="30" dur="500"/>
                                        <p:tgtEl>
                                          <p:spTgt spid="3">
                                            <p:txEl>
                                              <p:pRg st="4" end="4"/>
                                            </p:txEl>
                                          </p:spTgt>
                                        </p:tgtEl>
                                      </p:cBhvr>
                                    </p:animEffect>
                                  </p:childTnLst>
                                </p:cTn>
                              </p:par>
                              <p:par>
                                <p:cTn id="31" presetID="9" presetClass="entr" presetSubtype="0"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dissolve">
                                      <p:cBhvr>
                                        <p:cTn id="33" dur="500"/>
                                        <p:tgtEl>
                                          <p:spTgt spid="3">
                                            <p:txEl>
                                              <p:pRg st="5" end="5"/>
                                            </p:txEl>
                                          </p:spTgt>
                                        </p:tgtEl>
                                      </p:cBhvr>
                                    </p:animEffect>
                                  </p:childTnLst>
                                </p:cTn>
                              </p:par>
                              <p:par>
                                <p:cTn id="34" presetID="9" presetClass="entr" presetSubtype="0" fill="hold"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dissolve">
                                      <p:cBhvr>
                                        <p:cTn id="3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smtClean="0"/>
              <a:t>MANAGERIAL ON-THE-JOB TRAINING</a:t>
            </a:r>
            <a:endParaRPr lang="en-US" sz="3000" dirty="0"/>
          </a:p>
        </p:txBody>
      </p:sp>
      <p:sp>
        <p:nvSpPr>
          <p:cNvPr id="3" name="Content Placeholder 2"/>
          <p:cNvSpPr>
            <a:spLocks noGrp="1"/>
          </p:cNvSpPr>
          <p:nvPr>
            <p:ph idx="1"/>
          </p:nvPr>
        </p:nvSpPr>
        <p:spPr/>
        <p:txBody>
          <a:bodyPr/>
          <a:lstStyle/>
          <a:p>
            <a:r>
              <a:rPr lang="en-US" dirty="0" smtClean="0"/>
              <a:t>Job rotation </a:t>
            </a:r>
          </a:p>
          <a:p>
            <a:pPr lvl="1"/>
            <a:r>
              <a:rPr lang="en-US" dirty="0" smtClean="0"/>
              <a:t>Moving managers from department to department to broaden their understanding of business and to test their abilities</a:t>
            </a:r>
          </a:p>
          <a:p>
            <a:r>
              <a:rPr lang="en-US" dirty="0" smtClean="0"/>
              <a:t>Coaching/understudy approach</a:t>
            </a:r>
          </a:p>
          <a:p>
            <a:pPr lvl="1"/>
            <a:r>
              <a:rPr lang="en-US" dirty="0" smtClean="0"/>
              <a:t>Trainee works directly with a senior manager or with the person he or she is to replace; the latter is responsible for the trainee’s coaching</a:t>
            </a:r>
          </a:p>
          <a:p>
            <a:r>
              <a:rPr lang="en-US" dirty="0" smtClean="0"/>
              <a:t>Action learning</a:t>
            </a:r>
          </a:p>
          <a:p>
            <a:pPr lvl="1"/>
            <a:r>
              <a:rPr lang="en-US" dirty="0" smtClean="0"/>
              <a:t>Give managers and others released time to work analyzing and solving problems in departments other than their own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nodeType="click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by="(-#ppt_w*2)" calcmode="lin" valueType="num">
                                      <p:cBhvr rctx="PPT">
                                        <p:cTn id="15" dur="500" autoRev="1" fill="hold">
                                          <p:stCondLst>
                                            <p:cond delay="0"/>
                                          </p:stCondLst>
                                        </p:cTn>
                                        <p:tgtEl>
                                          <p:spTgt spid="3">
                                            <p:txEl>
                                              <p:pRg st="0" end="0"/>
                                            </p:txEl>
                                          </p:spTgt>
                                        </p:tgtEl>
                                        <p:attrNameLst>
                                          <p:attrName>ppt_w</p:attrName>
                                        </p:attrNameLst>
                                      </p:cBhvr>
                                    </p:anim>
                                    <p:anim by="(#ppt_w*0.50)" calcmode="lin" valueType="num">
                                      <p:cBhvr>
                                        <p:cTn id="16" dur="500" decel="50000" autoRev="1" fill="hold">
                                          <p:stCondLst>
                                            <p:cond delay="0"/>
                                          </p:stCondLst>
                                        </p:cTn>
                                        <p:tgtEl>
                                          <p:spTgt spid="3">
                                            <p:txEl>
                                              <p:pRg st="0" end="0"/>
                                            </p:txEl>
                                          </p:spTgt>
                                        </p:tgtEl>
                                        <p:attrNameLst>
                                          <p:attrName>ppt_x</p:attrName>
                                        </p:attrNameLst>
                                      </p:cBhvr>
                                    </p:anim>
                                    <p:anim from="(-#ppt_h/2)" to="(#ppt_y)" calcmode="lin" valueType="num">
                                      <p:cBhvr>
                                        <p:cTn id="17" dur="1000" fill="hold">
                                          <p:stCondLst>
                                            <p:cond delay="0"/>
                                          </p:stCondLst>
                                        </p:cTn>
                                        <p:tgtEl>
                                          <p:spTgt spid="3">
                                            <p:txEl>
                                              <p:pRg st="0" end="0"/>
                                            </p:txEl>
                                          </p:spTgt>
                                        </p:tgtEl>
                                        <p:attrNameLst>
                                          <p:attrName>ppt_y</p:attrName>
                                        </p:attrNameLst>
                                      </p:cBhvr>
                                    </p:anim>
                                    <p:animRot by="21600000">
                                      <p:cBhvr>
                                        <p:cTn id="18" dur="1000" fill="hold">
                                          <p:stCondLst>
                                            <p:cond delay="0"/>
                                          </p:stCondLst>
                                        </p:cTn>
                                        <p:tgtEl>
                                          <p:spTgt spid="3">
                                            <p:txEl>
                                              <p:pRg st="0" end="0"/>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blinds(horizontal)">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6" presetClass="entr" presetSubtype="0" fill="hold" nodeType="clickEffect">
                                  <p:stCondLst>
                                    <p:cond delay="0"/>
                                  </p:stCondLst>
                                  <p:iterate type="lt">
                                    <p:tmPct val="10000"/>
                                  </p:iterate>
                                  <p:childTnLst>
                                    <p:set>
                                      <p:cBhvr>
                                        <p:cTn id="27" dur="1" fill="hold">
                                          <p:stCondLst>
                                            <p:cond delay="0"/>
                                          </p:stCondLst>
                                        </p:cTn>
                                        <p:tgtEl>
                                          <p:spTgt spid="3">
                                            <p:txEl>
                                              <p:pRg st="2" end="2"/>
                                            </p:txEl>
                                          </p:spTgt>
                                        </p:tgtEl>
                                        <p:attrNameLst>
                                          <p:attrName>style.visibility</p:attrName>
                                        </p:attrNameLst>
                                      </p:cBhvr>
                                      <p:to>
                                        <p:strVal val="visible"/>
                                      </p:to>
                                    </p:set>
                                    <p:anim by="(-#ppt_w*2)" calcmode="lin" valueType="num">
                                      <p:cBhvr rctx="PPT">
                                        <p:cTn id="28" dur="500" autoRev="1" fill="hold">
                                          <p:stCondLst>
                                            <p:cond delay="0"/>
                                          </p:stCondLst>
                                        </p:cTn>
                                        <p:tgtEl>
                                          <p:spTgt spid="3">
                                            <p:txEl>
                                              <p:pRg st="2" end="2"/>
                                            </p:txEl>
                                          </p:spTgt>
                                        </p:tgtEl>
                                        <p:attrNameLst>
                                          <p:attrName>ppt_w</p:attrName>
                                        </p:attrNameLst>
                                      </p:cBhvr>
                                    </p:anim>
                                    <p:anim by="(#ppt_w*0.50)" calcmode="lin" valueType="num">
                                      <p:cBhvr>
                                        <p:cTn id="29" dur="500" decel="50000" autoRev="1" fill="hold">
                                          <p:stCondLst>
                                            <p:cond delay="0"/>
                                          </p:stCondLst>
                                        </p:cTn>
                                        <p:tgtEl>
                                          <p:spTgt spid="3">
                                            <p:txEl>
                                              <p:pRg st="2" end="2"/>
                                            </p:txEl>
                                          </p:spTgt>
                                        </p:tgtEl>
                                        <p:attrNameLst>
                                          <p:attrName>ppt_x</p:attrName>
                                        </p:attrNameLst>
                                      </p:cBhvr>
                                    </p:anim>
                                    <p:anim from="(-#ppt_h/2)" to="(#ppt_y)" calcmode="lin" valueType="num">
                                      <p:cBhvr>
                                        <p:cTn id="30" dur="1000" fill="hold">
                                          <p:stCondLst>
                                            <p:cond delay="0"/>
                                          </p:stCondLst>
                                        </p:cTn>
                                        <p:tgtEl>
                                          <p:spTgt spid="3">
                                            <p:txEl>
                                              <p:pRg st="2" end="2"/>
                                            </p:txEl>
                                          </p:spTgt>
                                        </p:tgtEl>
                                        <p:attrNameLst>
                                          <p:attrName>ppt_y</p:attrName>
                                        </p:attrNameLst>
                                      </p:cBhvr>
                                    </p:anim>
                                    <p:animRot by="21600000">
                                      <p:cBhvr>
                                        <p:cTn id="31" dur="1000" fill="hold">
                                          <p:stCondLst>
                                            <p:cond delay="0"/>
                                          </p:stCondLst>
                                        </p:cTn>
                                        <p:tgtEl>
                                          <p:spTgt spid="3">
                                            <p:txEl>
                                              <p:pRg st="2" end="2"/>
                                            </p:txEl>
                                          </p:spTgt>
                                        </p:tgtEl>
                                        <p:attrNameLst>
                                          <p:attrName>r</p:attrName>
                                        </p:attrNameLst>
                                      </p:cBhvr>
                                    </p:animRo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blinds(horizontal)">
                                      <p:cBhvr>
                                        <p:cTn id="36" dur="500"/>
                                        <p:tgtEl>
                                          <p:spTgt spid="3">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6" presetClass="entr" presetSubtype="0" fill="hold" nodeType="clickEffect">
                                  <p:stCondLst>
                                    <p:cond delay="0"/>
                                  </p:stCondLst>
                                  <p:iterate type="lt">
                                    <p:tmPct val="10000"/>
                                  </p:iterate>
                                  <p:childTnLst>
                                    <p:set>
                                      <p:cBhvr>
                                        <p:cTn id="40" dur="1" fill="hold">
                                          <p:stCondLst>
                                            <p:cond delay="0"/>
                                          </p:stCondLst>
                                        </p:cTn>
                                        <p:tgtEl>
                                          <p:spTgt spid="3">
                                            <p:txEl>
                                              <p:pRg st="4" end="4"/>
                                            </p:txEl>
                                          </p:spTgt>
                                        </p:tgtEl>
                                        <p:attrNameLst>
                                          <p:attrName>style.visibility</p:attrName>
                                        </p:attrNameLst>
                                      </p:cBhvr>
                                      <p:to>
                                        <p:strVal val="visible"/>
                                      </p:to>
                                    </p:set>
                                    <p:anim by="(-#ppt_w*2)" calcmode="lin" valueType="num">
                                      <p:cBhvr rctx="PPT">
                                        <p:cTn id="41" dur="500" autoRev="1" fill="hold">
                                          <p:stCondLst>
                                            <p:cond delay="0"/>
                                          </p:stCondLst>
                                        </p:cTn>
                                        <p:tgtEl>
                                          <p:spTgt spid="3">
                                            <p:txEl>
                                              <p:pRg st="4" end="4"/>
                                            </p:txEl>
                                          </p:spTgt>
                                        </p:tgtEl>
                                        <p:attrNameLst>
                                          <p:attrName>ppt_w</p:attrName>
                                        </p:attrNameLst>
                                      </p:cBhvr>
                                    </p:anim>
                                    <p:anim by="(#ppt_w*0.50)" calcmode="lin" valueType="num">
                                      <p:cBhvr>
                                        <p:cTn id="42" dur="500" decel="50000" autoRev="1" fill="hold">
                                          <p:stCondLst>
                                            <p:cond delay="0"/>
                                          </p:stCondLst>
                                        </p:cTn>
                                        <p:tgtEl>
                                          <p:spTgt spid="3">
                                            <p:txEl>
                                              <p:pRg st="4" end="4"/>
                                            </p:txEl>
                                          </p:spTgt>
                                        </p:tgtEl>
                                        <p:attrNameLst>
                                          <p:attrName>ppt_x</p:attrName>
                                        </p:attrNameLst>
                                      </p:cBhvr>
                                    </p:anim>
                                    <p:anim from="(-#ppt_h/2)" to="(#ppt_y)" calcmode="lin" valueType="num">
                                      <p:cBhvr>
                                        <p:cTn id="43" dur="1000" fill="hold">
                                          <p:stCondLst>
                                            <p:cond delay="0"/>
                                          </p:stCondLst>
                                        </p:cTn>
                                        <p:tgtEl>
                                          <p:spTgt spid="3">
                                            <p:txEl>
                                              <p:pRg st="4" end="4"/>
                                            </p:txEl>
                                          </p:spTgt>
                                        </p:tgtEl>
                                        <p:attrNameLst>
                                          <p:attrName>ppt_y</p:attrName>
                                        </p:attrNameLst>
                                      </p:cBhvr>
                                    </p:anim>
                                    <p:animRot by="21600000">
                                      <p:cBhvr>
                                        <p:cTn id="44" dur="1000" fill="hold">
                                          <p:stCondLst>
                                            <p:cond delay="0"/>
                                          </p:stCondLst>
                                        </p:cTn>
                                        <p:tgtEl>
                                          <p:spTgt spid="3">
                                            <p:txEl>
                                              <p:pRg st="4" end="4"/>
                                            </p:txEl>
                                          </p:spTgt>
                                        </p:tgtEl>
                                        <p:attrNameLst>
                                          <p:attrName>r</p:attrName>
                                        </p:attrNameLst>
                                      </p:cBhvr>
                                    </p:animRo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blinds(horizontal)">
                                      <p:cBhvr>
                                        <p:cTn id="4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7239000" cy="1143000"/>
          </a:xfrm>
        </p:spPr>
        <p:txBody>
          <a:bodyPr>
            <a:normAutofit fontScale="90000"/>
          </a:bodyPr>
          <a:lstStyle/>
          <a:p>
            <a:r>
              <a:rPr lang="en-US" dirty="0" smtClean="0"/>
              <a:t>OFF-THE-JOB MANAGEMENT TRAINING AND DEVELOPMENT TECHNIQUES</a:t>
            </a:r>
            <a:endParaRPr lang="en-US" dirty="0"/>
          </a:p>
        </p:txBody>
      </p:sp>
      <p:sp>
        <p:nvSpPr>
          <p:cNvPr id="3" name="Content Placeholder 2"/>
          <p:cNvSpPr>
            <a:spLocks noGrp="1"/>
          </p:cNvSpPr>
          <p:nvPr>
            <p:ph idx="1"/>
          </p:nvPr>
        </p:nvSpPr>
        <p:spPr>
          <a:xfrm>
            <a:off x="457200" y="2057400"/>
            <a:ext cx="7239000" cy="4398336"/>
          </a:xfrm>
        </p:spPr>
        <p:txBody>
          <a:bodyPr>
            <a:normAutofit/>
          </a:bodyPr>
          <a:lstStyle/>
          <a:p>
            <a:r>
              <a:rPr lang="en-US" sz="1800" dirty="0" smtClean="0"/>
              <a:t>Case Study Method – presents a trainee with a written description of an organizational problem</a:t>
            </a:r>
          </a:p>
          <a:p>
            <a:r>
              <a:rPr lang="en-US" sz="1800" dirty="0" smtClean="0"/>
              <a:t>Management Games – enable trainees to learn by making realistic decisions in simulated situations</a:t>
            </a:r>
          </a:p>
          <a:p>
            <a:r>
              <a:rPr lang="en-US" sz="1800" dirty="0" smtClean="0"/>
              <a:t>Outside Seminars – numerous companies and universities offer Web-based and traditional classroom management development seminars and conferences</a:t>
            </a:r>
          </a:p>
          <a:p>
            <a:r>
              <a:rPr lang="en-US" sz="1800" dirty="0" smtClean="0"/>
              <a:t>University-Related Programs – executive education and continuing programs in leadership, supervision, and the like</a:t>
            </a:r>
          </a:p>
          <a:p>
            <a:r>
              <a:rPr lang="en-US" sz="1800" dirty="0" smtClean="0"/>
              <a:t>Role-playing – create a realistic situation and then have the trainees assume the parts of specific persons in that situation</a:t>
            </a:r>
          </a:p>
          <a:p>
            <a:pPr lvl="1"/>
            <a:endParaRPr lang="en-US" dirty="0" smtClean="0"/>
          </a:p>
          <a:p>
            <a:pPr lvl="1"/>
            <a:endParaRPr lang="en-US" dirty="0" smtClean="0"/>
          </a:p>
          <a:p>
            <a:pPr lvl="1"/>
            <a:endParaRPr lang="en-US" dirty="0" smtClean="0"/>
          </a:p>
          <a:p>
            <a:pPr lvl="1"/>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41" presetClass="entr" presetSubtype="0" fill="hold" nodeType="clickEffect">
                                  <p:stCondLst>
                                    <p:cond delay="0"/>
                                  </p:stCondLst>
                                  <p:iterate type="lt">
                                    <p:tmPct val="10000"/>
                                  </p:iterate>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p:cTn id="18"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20"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1" presetClass="entr" presetSubtype="0" fill="hold" nodeType="clickEffect">
                                  <p:stCondLst>
                                    <p:cond delay="0"/>
                                  </p:stCondLst>
                                  <p:iterate type="lt">
                                    <p:tmPct val="10000"/>
                                  </p:iterate>
                                  <p:childTnLst>
                                    <p:set>
                                      <p:cBhvr>
                                        <p:cTn id="26" dur="1" fill="hold">
                                          <p:stCondLst>
                                            <p:cond delay="0"/>
                                          </p:stCondLst>
                                        </p:cTn>
                                        <p:tgtEl>
                                          <p:spTgt spid="3">
                                            <p:txEl>
                                              <p:pRg st="1" end="1"/>
                                            </p:txEl>
                                          </p:spTgt>
                                        </p:tgtEl>
                                        <p:attrNameLst>
                                          <p:attrName>style.visibility</p:attrName>
                                        </p:attrNameLst>
                                      </p:cBhvr>
                                      <p:to>
                                        <p:strVal val="visible"/>
                                      </p:to>
                                    </p:set>
                                    <p:anim calcmode="lin" valueType="num">
                                      <p:cBhvr>
                                        <p:cTn id="27"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29"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3">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41" presetClass="entr" presetSubtype="0" fill="hold" nodeType="clickEffect">
                                  <p:stCondLst>
                                    <p:cond delay="0"/>
                                  </p:stCondLst>
                                  <p:iterate type="lt">
                                    <p:tmPct val="10000"/>
                                  </p:iterate>
                                  <p:childTnLst>
                                    <p:set>
                                      <p:cBhvr>
                                        <p:cTn id="35" dur="1" fill="hold">
                                          <p:stCondLst>
                                            <p:cond delay="0"/>
                                          </p:stCondLst>
                                        </p:cTn>
                                        <p:tgtEl>
                                          <p:spTgt spid="3">
                                            <p:txEl>
                                              <p:pRg st="2" end="2"/>
                                            </p:txEl>
                                          </p:spTgt>
                                        </p:tgtEl>
                                        <p:attrNameLst>
                                          <p:attrName>style.visibility</p:attrName>
                                        </p:attrNameLst>
                                      </p:cBhvr>
                                      <p:to>
                                        <p:strVal val="visible"/>
                                      </p:to>
                                    </p:set>
                                    <p:anim calcmode="lin" valueType="num">
                                      <p:cBhvr>
                                        <p:cTn id="36"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38"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3">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41" presetClass="entr" presetSubtype="0" fill="hold" nodeType="clickEffect">
                                  <p:stCondLst>
                                    <p:cond delay="0"/>
                                  </p:stCondLst>
                                  <p:iterate type="lt">
                                    <p:tmPct val="10000"/>
                                  </p:iterate>
                                  <p:childTnLst>
                                    <p:set>
                                      <p:cBhvr>
                                        <p:cTn id="44" dur="1" fill="hold">
                                          <p:stCondLst>
                                            <p:cond delay="0"/>
                                          </p:stCondLst>
                                        </p:cTn>
                                        <p:tgtEl>
                                          <p:spTgt spid="3">
                                            <p:txEl>
                                              <p:pRg st="3" end="3"/>
                                            </p:txEl>
                                          </p:spTgt>
                                        </p:tgtEl>
                                        <p:attrNameLst>
                                          <p:attrName>style.visibility</p:attrName>
                                        </p:attrNameLst>
                                      </p:cBhvr>
                                      <p:to>
                                        <p:strVal val="visible"/>
                                      </p:to>
                                    </p:set>
                                    <p:anim calcmode="lin" valueType="num">
                                      <p:cBhvr>
                                        <p:cTn id="45" dur="500" fill="hold"/>
                                        <p:tgtEl>
                                          <p:spTgt spid="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46" dur="5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47" dur="500" fill="hold"/>
                                        <p:tgtEl>
                                          <p:spTgt spid="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8" dur="500" fill="hold"/>
                                        <p:tgtEl>
                                          <p:spTgt spid="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9" dur="500" tmFilter="0,0; .5, 1; 1, 1"/>
                                        <p:tgtEl>
                                          <p:spTgt spid="3">
                                            <p:txEl>
                                              <p:pRg st="3" end="3"/>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41" presetClass="entr" presetSubtype="0" fill="hold" nodeType="clickEffect">
                                  <p:stCondLst>
                                    <p:cond delay="0"/>
                                  </p:stCondLst>
                                  <p:iterate type="lt">
                                    <p:tmPct val="10000"/>
                                  </p:iterate>
                                  <p:childTnLst>
                                    <p:set>
                                      <p:cBhvr>
                                        <p:cTn id="53" dur="1" fill="hold">
                                          <p:stCondLst>
                                            <p:cond delay="0"/>
                                          </p:stCondLst>
                                        </p:cTn>
                                        <p:tgtEl>
                                          <p:spTgt spid="3">
                                            <p:txEl>
                                              <p:pRg st="4" end="4"/>
                                            </p:txEl>
                                          </p:spTgt>
                                        </p:tgtEl>
                                        <p:attrNameLst>
                                          <p:attrName>style.visibility</p:attrName>
                                        </p:attrNameLst>
                                      </p:cBhvr>
                                      <p:to>
                                        <p:strVal val="visible"/>
                                      </p:to>
                                    </p:set>
                                    <p:anim calcmode="lin" valueType="num">
                                      <p:cBhvr>
                                        <p:cTn id="54" dur="500" fill="hold"/>
                                        <p:tgtEl>
                                          <p:spTgt spid="3">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55" dur="500" fill="hold"/>
                                        <p:tgtEl>
                                          <p:spTgt spid="3">
                                            <p:txEl>
                                              <p:pRg st="4" end="4"/>
                                            </p:txEl>
                                          </p:spTgt>
                                        </p:tgtEl>
                                        <p:attrNameLst>
                                          <p:attrName>ppt_y</p:attrName>
                                        </p:attrNameLst>
                                      </p:cBhvr>
                                      <p:tavLst>
                                        <p:tav tm="0">
                                          <p:val>
                                            <p:strVal val="#ppt_y"/>
                                          </p:val>
                                        </p:tav>
                                        <p:tav tm="100000">
                                          <p:val>
                                            <p:strVal val="#ppt_y"/>
                                          </p:val>
                                        </p:tav>
                                      </p:tavLst>
                                    </p:anim>
                                    <p:anim calcmode="lin" valueType="num">
                                      <p:cBhvr>
                                        <p:cTn id="56" dur="500" fill="hold"/>
                                        <p:tgtEl>
                                          <p:spTgt spid="3">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7" dur="500" fill="hold"/>
                                        <p:tgtEl>
                                          <p:spTgt spid="3">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8" dur="500" tmFilter="0,0; .5, 1; 1, 1"/>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7467600" cy="6629400"/>
          </a:xfrm>
        </p:spPr>
        <p:txBody>
          <a:bodyPr>
            <a:normAutofit fontScale="70000" lnSpcReduction="20000"/>
          </a:bodyPr>
          <a:lstStyle/>
          <a:p>
            <a:endParaRPr lang="en-US" dirty="0" smtClean="0"/>
          </a:p>
          <a:p>
            <a:r>
              <a:rPr lang="en-US" dirty="0" smtClean="0"/>
              <a:t>Behavior Modeling – showing trainees the right way of doing something, letting trainees practice that way, giving feedback on the trainees’ performance</a:t>
            </a:r>
          </a:p>
          <a:p>
            <a:pPr lvl="1"/>
            <a:r>
              <a:rPr lang="en-US" dirty="0" smtClean="0"/>
              <a:t>Modeling</a:t>
            </a:r>
          </a:p>
          <a:p>
            <a:pPr lvl="1"/>
            <a:r>
              <a:rPr lang="en-US" dirty="0" smtClean="0"/>
              <a:t>Role Playing</a:t>
            </a:r>
          </a:p>
          <a:p>
            <a:pPr lvl="1"/>
            <a:r>
              <a:rPr lang="en-US" dirty="0" smtClean="0"/>
              <a:t>Social reinforcement</a:t>
            </a:r>
          </a:p>
          <a:p>
            <a:pPr lvl="1"/>
            <a:r>
              <a:rPr lang="en-US" dirty="0" smtClean="0"/>
              <a:t>Transfer of training</a:t>
            </a:r>
          </a:p>
          <a:p>
            <a:r>
              <a:rPr lang="en-US" dirty="0" smtClean="0"/>
              <a:t>Corporate Universities (in-house development centers) – offer a </a:t>
            </a:r>
            <a:r>
              <a:rPr lang="en-US" dirty="0" err="1" smtClean="0"/>
              <a:t>catalouge</a:t>
            </a:r>
            <a:r>
              <a:rPr lang="en-US" dirty="0" smtClean="0"/>
              <a:t> of courses and programs aimed at supporting the employers’ management development needs</a:t>
            </a:r>
          </a:p>
          <a:p>
            <a:pPr lvl="1"/>
            <a:r>
              <a:rPr lang="en-US" dirty="0" smtClean="0"/>
              <a:t>Alignment with corporate strategic goals</a:t>
            </a:r>
          </a:p>
          <a:p>
            <a:pPr lvl="1"/>
            <a:r>
              <a:rPr lang="en-US" dirty="0" smtClean="0"/>
              <a:t>Focus on development of skills that support business needs</a:t>
            </a:r>
          </a:p>
          <a:p>
            <a:pPr lvl="1"/>
            <a:r>
              <a:rPr lang="en-US" dirty="0" smtClean="0"/>
              <a:t>Evaluation of learning and performance</a:t>
            </a:r>
          </a:p>
          <a:p>
            <a:pPr lvl="1"/>
            <a:r>
              <a:rPr lang="en-US" dirty="0" smtClean="0"/>
              <a:t>Using technology to support the learning</a:t>
            </a:r>
          </a:p>
          <a:p>
            <a:pPr lvl="1"/>
            <a:r>
              <a:rPr lang="en-US" dirty="0" smtClean="0"/>
              <a:t>Partnering with academia</a:t>
            </a:r>
          </a:p>
          <a:p>
            <a:r>
              <a:rPr lang="en-US" dirty="0" smtClean="0"/>
              <a:t>Executive Coaches – to develop their top managers’ effectiveness, an outside consultant who questions the executive’s boss, peers, subordinates, and family in order to identify the executive’s strengths and weaknesses, and to counsel the executive so he or she can capitalize on those strengths and overcome the weaknesses</a:t>
            </a:r>
          </a:p>
          <a:p>
            <a:r>
              <a:rPr lang="en-US" dirty="0" smtClean="0"/>
              <a:t>The SHRM Learning System – Society for Human Resource Management encourages HR professionals to qualify for certification by taking examinations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800" decel="100000"/>
                                        <p:tgtEl>
                                          <p:spTgt spid="3">
                                            <p:txEl>
                                              <p:pRg st="1" end="1"/>
                                            </p:txEl>
                                          </p:spTgt>
                                        </p:tgtEl>
                                      </p:cBhvr>
                                    </p:animEffect>
                                    <p:anim calcmode="lin" valueType="num">
                                      <p:cBhvr>
                                        <p:cTn id="8"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7" presetClass="entr" presetSubtype="0" fill="hold" nodeType="clickEffect">
                                  <p:stCondLst>
                                    <p:cond delay="0"/>
                                  </p:stCondLst>
                                  <p:iterate type="lt">
                                    <p:tmPct val="50000"/>
                                  </p:iterate>
                                  <p:childTnLst>
                                    <p:set>
                                      <p:cBhvr>
                                        <p:cTn id="16" dur="1" fill="hold">
                                          <p:stCondLst>
                                            <p:cond delay="0"/>
                                          </p:stCondLst>
                                        </p:cTn>
                                        <p:tgtEl>
                                          <p:spTgt spid="3">
                                            <p:txEl>
                                              <p:pRg st="2" end="2"/>
                                            </p:txEl>
                                          </p:spTgt>
                                        </p:tgtEl>
                                        <p:attrNameLst>
                                          <p:attrName>style.visibility</p:attrName>
                                        </p:attrNameLst>
                                      </p:cBhvr>
                                      <p:to>
                                        <p:strVal val="visible"/>
                                      </p:to>
                                    </p:set>
                                    <p:anim calcmode="discrete" valueType="clr">
                                      <p:cBhvr override="childStyle">
                                        <p:cTn id="17" dur="80"/>
                                        <p:tgtEl>
                                          <p:spTgt spid="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3">
                                            <p:txEl>
                                              <p:pRg st="2" end="2"/>
                                            </p:txEl>
                                          </p:spTgt>
                                        </p:tgtEl>
                                        <p:attrNameLst>
                                          <p:attrName>fillcolor</p:attrName>
                                        </p:attrNameLst>
                                      </p:cBhvr>
                                      <p:tavLst>
                                        <p:tav tm="0">
                                          <p:val>
                                            <p:clrVal>
                                              <a:schemeClr val="accent2"/>
                                            </p:clrVal>
                                          </p:val>
                                        </p:tav>
                                        <p:tav tm="50000">
                                          <p:val>
                                            <p:clrVal>
                                              <a:schemeClr val="hlink"/>
                                            </p:clrVal>
                                          </p:val>
                                        </p:tav>
                                      </p:tavLst>
                                    </p:anim>
                                    <p:set>
                                      <p:cBhvr>
                                        <p:cTn id="19" dur="80"/>
                                        <p:tgtEl>
                                          <p:spTgt spid="3">
                                            <p:txEl>
                                              <p:pRg st="2" end="2"/>
                                            </p:txEl>
                                          </p:spTgt>
                                        </p:tgtEl>
                                        <p:attrNameLst>
                                          <p:attrName>fill.type</p:attrName>
                                        </p:attrNameLst>
                                      </p:cBhvr>
                                      <p:to>
                                        <p:strVal val="solid"/>
                                      </p:to>
                                    </p:set>
                                  </p:childTnLst>
                                </p:cTn>
                              </p:par>
                              <p:par>
                                <p:cTn id="20" presetID="27" presetClass="entr" presetSubtype="0" fill="hold" nodeType="withEffect">
                                  <p:stCondLst>
                                    <p:cond delay="0"/>
                                  </p:stCondLst>
                                  <p:iterate type="lt">
                                    <p:tmPct val="50000"/>
                                  </p:iterate>
                                  <p:childTnLst>
                                    <p:set>
                                      <p:cBhvr>
                                        <p:cTn id="21" dur="1" fill="hold">
                                          <p:stCondLst>
                                            <p:cond delay="0"/>
                                          </p:stCondLst>
                                        </p:cTn>
                                        <p:tgtEl>
                                          <p:spTgt spid="3">
                                            <p:txEl>
                                              <p:pRg st="3" end="3"/>
                                            </p:txEl>
                                          </p:spTgt>
                                        </p:tgtEl>
                                        <p:attrNameLst>
                                          <p:attrName>style.visibility</p:attrName>
                                        </p:attrNameLst>
                                      </p:cBhvr>
                                      <p:to>
                                        <p:strVal val="visible"/>
                                      </p:to>
                                    </p:set>
                                    <p:anim calcmode="discrete" valueType="clr">
                                      <p:cBhvr override="childStyle">
                                        <p:cTn id="22" dur="80"/>
                                        <p:tgtEl>
                                          <p:spTgt spid="3">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3">
                                            <p:txEl>
                                              <p:pRg st="3" end="3"/>
                                            </p:txEl>
                                          </p:spTgt>
                                        </p:tgtEl>
                                        <p:attrNameLst>
                                          <p:attrName>fillcolor</p:attrName>
                                        </p:attrNameLst>
                                      </p:cBhvr>
                                      <p:tavLst>
                                        <p:tav tm="0">
                                          <p:val>
                                            <p:clrVal>
                                              <a:schemeClr val="accent2"/>
                                            </p:clrVal>
                                          </p:val>
                                        </p:tav>
                                        <p:tav tm="50000">
                                          <p:val>
                                            <p:clrVal>
                                              <a:schemeClr val="hlink"/>
                                            </p:clrVal>
                                          </p:val>
                                        </p:tav>
                                      </p:tavLst>
                                    </p:anim>
                                    <p:set>
                                      <p:cBhvr>
                                        <p:cTn id="24" dur="80"/>
                                        <p:tgtEl>
                                          <p:spTgt spid="3">
                                            <p:txEl>
                                              <p:pRg st="3" end="3"/>
                                            </p:txEl>
                                          </p:spTgt>
                                        </p:tgtEl>
                                        <p:attrNameLst>
                                          <p:attrName>fill.type</p:attrName>
                                        </p:attrNameLst>
                                      </p:cBhvr>
                                      <p:to>
                                        <p:strVal val="solid"/>
                                      </p:to>
                                    </p:set>
                                  </p:childTnLst>
                                </p:cTn>
                              </p:par>
                              <p:par>
                                <p:cTn id="25" presetID="27" presetClass="entr" presetSubtype="0" fill="hold" nodeType="withEffect">
                                  <p:stCondLst>
                                    <p:cond delay="0"/>
                                  </p:stCondLst>
                                  <p:iterate type="lt">
                                    <p:tmPct val="50000"/>
                                  </p:iterate>
                                  <p:childTnLst>
                                    <p:set>
                                      <p:cBhvr>
                                        <p:cTn id="26" dur="1" fill="hold">
                                          <p:stCondLst>
                                            <p:cond delay="0"/>
                                          </p:stCondLst>
                                        </p:cTn>
                                        <p:tgtEl>
                                          <p:spTgt spid="3">
                                            <p:txEl>
                                              <p:pRg st="4" end="4"/>
                                            </p:txEl>
                                          </p:spTgt>
                                        </p:tgtEl>
                                        <p:attrNameLst>
                                          <p:attrName>style.visibility</p:attrName>
                                        </p:attrNameLst>
                                      </p:cBhvr>
                                      <p:to>
                                        <p:strVal val="visible"/>
                                      </p:to>
                                    </p:set>
                                    <p:anim calcmode="discrete" valueType="clr">
                                      <p:cBhvr override="childStyle">
                                        <p:cTn id="27" dur="80"/>
                                        <p:tgtEl>
                                          <p:spTgt spid="3">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3">
                                            <p:txEl>
                                              <p:pRg st="4" end="4"/>
                                            </p:txEl>
                                          </p:spTgt>
                                        </p:tgtEl>
                                        <p:attrNameLst>
                                          <p:attrName>fillcolor</p:attrName>
                                        </p:attrNameLst>
                                      </p:cBhvr>
                                      <p:tavLst>
                                        <p:tav tm="0">
                                          <p:val>
                                            <p:clrVal>
                                              <a:schemeClr val="accent2"/>
                                            </p:clrVal>
                                          </p:val>
                                        </p:tav>
                                        <p:tav tm="50000">
                                          <p:val>
                                            <p:clrVal>
                                              <a:schemeClr val="hlink"/>
                                            </p:clrVal>
                                          </p:val>
                                        </p:tav>
                                      </p:tavLst>
                                    </p:anim>
                                    <p:set>
                                      <p:cBhvr>
                                        <p:cTn id="29" dur="80"/>
                                        <p:tgtEl>
                                          <p:spTgt spid="3">
                                            <p:txEl>
                                              <p:pRg st="4" end="4"/>
                                            </p:txEl>
                                          </p:spTgt>
                                        </p:tgtEl>
                                        <p:attrNameLst>
                                          <p:attrName>fill.type</p:attrName>
                                        </p:attrNameLst>
                                      </p:cBhvr>
                                      <p:to>
                                        <p:strVal val="solid"/>
                                      </p:to>
                                    </p:set>
                                  </p:childTnLst>
                                </p:cTn>
                              </p:par>
                              <p:par>
                                <p:cTn id="30" presetID="27" presetClass="entr" presetSubtype="0" fill="hold" nodeType="withEffect">
                                  <p:stCondLst>
                                    <p:cond delay="0"/>
                                  </p:stCondLst>
                                  <p:iterate type="lt">
                                    <p:tmPct val="50000"/>
                                  </p:iterate>
                                  <p:childTnLst>
                                    <p:set>
                                      <p:cBhvr>
                                        <p:cTn id="31" dur="1" fill="hold">
                                          <p:stCondLst>
                                            <p:cond delay="0"/>
                                          </p:stCondLst>
                                        </p:cTn>
                                        <p:tgtEl>
                                          <p:spTgt spid="3">
                                            <p:txEl>
                                              <p:pRg st="5" end="5"/>
                                            </p:txEl>
                                          </p:spTgt>
                                        </p:tgtEl>
                                        <p:attrNameLst>
                                          <p:attrName>style.visibility</p:attrName>
                                        </p:attrNameLst>
                                      </p:cBhvr>
                                      <p:to>
                                        <p:strVal val="visible"/>
                                      </p:to>
                                    </p:set>
                                    <p:anim calcmode="discrete" valueType="clr">
                                      <p:cBhvr override="childStyle">
                                        <p:cTn id="32" dur="80"/>
                                        <p:tgtEl>
                                          <p:spTgt spid="3">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3" dur="80"/>
                                        <p:tgtEl>
                                          <p:spTgt spid="3">
                                            <p:txEl>
                                              <p:pRg st="5" end="5"/>
                                            </p:txEl>
                                          </p:spTgt>
                                        </p:tgtEl>
                                        <p:attrNameLst>
                                          <p:attrName>fillcolor</p:attrName>
                                        </p:attrNameLst>
                                      </p:cBhvr>
                                      <p:tavLst>
                                        <p:tav tm="0">
                                          <p:val>
                                            <p:clrVal>
                                              <a:schemeClr val="accent2"/>
                                            </p:clrVal>
                                          </p:val>
                                        </p:tav>
                                        <p:tav tm="50000">
                                          <p:val>
                                            <p:clrVal>
                                              <a:schemeClr val="hlink"/>
                                            </p:clrVal>
                                          </p:val>
                                        </p:tav>
                                      </p:tavLst>
                                    </p:anim>
                                    <p:set>
                                      <p:cBhvr>
                                        <p:cTn id="34" dur="80"/>
                                        <p:tgtEl>
                                          <p:spTgt spid="3">
                                            <p:txEl>
                                              <p:pRg st="5" end="5"/>
                                            </p:txEl>
                                          </p:spTgt>
                                        </p:tgtEl>
                                        <p:attrNameLst>
                                          <p:attrName>fill.type</p:attrName>
                                        </p:attrNameLst>
                                      </p:cBhvr>
                                      <p:to>
                                        <p:strVal val="solid"/>
                                      </p:to>
                                    </p:set>
                                  </p:childTnLst>
                                </p:cTn>
                              </p:par>
                            </p:childTnLst>
                          </p:cTn>
                        </p:par>
                      </p:childTnLst>
                    </p:cTn>
                  </p:par>
                  <p:par>
                    <p:cTn id="35" fill="hold">
                      <p:stCondLst>
                        <p:cond delay="indefinite"/>
                      </p:stCondLst>
                      <p:childTnLst>
                        <p:par>
                          <p:cTn id="36" fill="hold">
                            <p:stCondLst>
                              <p:cond delay="0"/>
                            </p:stCondLst>
                            <p:childTnLst>
                              <p:par>
                                <p:cTn id="37" presetID="30" presetClass="entr" presetSubtype="0"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800" decel="100000"/>
                                        <p:tgtEl>
                                          <p:spTgt spid="3">
                                            <p:txEl>
                                              <p:pRg st="6" end="6"/>
                                            </p:txEl>
                                          </p:spTgt>
                                        </p:tgtEl>
                                      </p:cBhvr>
                                    </p:animEffect>
                                    <p:anim calcmode="lin" valueType="num">
                                      <p:cBhvr>
                                        <p:cTn id="40" dur="800" decel="100000" fill="hold"/>
                                        <p:tgtEl>
                                          <p:spTgt spid="3">
                                            <p:txEl>
                                              <p:pRg st="6" end="6"/>
                                            </p:txEl>
                                          </p:spTgt>
                                        </p:tgtEl>
                                        <p:attrNameLst>
                                          <p:attrName>style.rotation</p:attrName>
                                        </p:attrNameLst>
                                      </p:cBhvr>
                                      <p:tavLst>
                                        <p:tav tm="0">
                                          <p:val>
                                            <p:fltVal val="-90"/>
                                          </p:val>
                                        </p:tav>
                                        <p:tav tm="100000">
                                          <p:val>
                                            <p:fltVal val="0"/>
                                          </p:val>
                                        </p:tav>
                                      </p:tavLst>
                                    </p:anim>
                                    <p:anim calcmode="lin" valueType="num">
                                      <p:cBhvr>
                                        <p:cTn id="41" dur="800" decel="100000" fill="hold"/>
                                        <p:tgtEl>
                                          <p:spTgt spid="3">
                                            <p:txEl>
                                              <p:pRg st="6" end="6"/>
                                            </p:txEl>
                                          </p:spTgt>
                                        </p:tgtEl>
                                        <p:attrNameLst>
                                          <p:attrName>ppt_x</p:attrName>
                                        </p:attrNameLst>
                                      </p:cBhvr>
                                      <p:tavLst>
                                        <p:tav tm="0">
                                          <p:val>
                                            <p:strVal val="#ppt_x+0.4"/>
                                          </p:val>
                                        </p:tav>
                                        <p:tav tm="100000">
                                          <p:val>
                                            <p:strVal val="#ppt_x-0.05"/>
                                          </p:val>
                                        </p:tav>
                                      </p:tavLst>
                                    </p:anim>
                                    <p:anim calcmode="lin" valueType="num">
                                      <p:cBhvr>
                                        <p:cTn id="42" dur="800" decel="100000" fill="hold"/>
                                        <p:tgtEl>
                                          <p:spTgt spid="3">
                                            <p:txEl>
                                              <p:pRg st="6" end="6"/>
                                            </p:txEl>
                                          </p:spTgt>
                                        </p:tgtEl>
                                        <p:attrNameLst>
                                          <p:attrName>ppt_y</p:attrName>
                                        </p:attrNameLst>
                                      </p:cBhvr>
                                      <p:tavLst>
                                        <p:tav tm="0">
                                          <p:val>
                                            <p:strVal val="#ppt_y-0.4"/>
                                          </p:val>
                                        </p:tav>
                                        <p:tav tm="100000">
                                          <p:val>
                                            <p:strVal val="#ppt_y+0.1"/>
                                          </p:val>
                                        </p:tav>
                                      </p:tavLst>
                                    </p:anim>
                                    <p:anim calcmode="lin" valueType="num">
                                      <p:cBhvr>
                                        <p:cTn id="43" dur="200" accel="100000" fill="hold">
                                          <p:stCondLst>
                                            <p:cond delay="800"/>
                                          </p:stCondLst>
                                        </p:cTn>
                                        <p:tgtEl>
                                          <p:spTgt spid="3">
                                            <p:txEl>
                                              <p:pRg st="6" end="6"/>
                                            </p:txEl>
                                          </p:spTgt>
                                        </p:tgtEl>
                                        <p:attrNameLst>
                                          <p:attrName>ppt_x</p:attrName>
                                        </p:attrNameLst>
                                      </p:cBhvr>
                                      <p:tavLst>
                                        <p:tav tm="0">
                                          <p:val>
                                            <p:strVal val="#ppt_x-0.05"/>
                                          </p:val>
                                        </p:tav>
                                        <p:tav tm="100000">
                                          <p:val>
                                            <p:strVal val="#ppt_x"/>
                                          </p:val>
                                        </p:tav>
                                      </p:tavLst>
                                    </p:anim>
                                    <p:anim calcmode="lin" valueType="num">
                                      <p:cBhvr>
                                        <p:cTn id="44" dur="200" accel="100000" fill="hold">
                                          <p:stCondLst>
                                            <p:cond delay="800"/>
                                          </p:stCondLst>
                                        </p:cTn>
                                        <p:tgtEl>
                                          <p:spTgt spid="3">
                                            <p:txEl>
                                              <p:pRg st="6" end="6"/>
                                            </p:txEl>
                                          </p:spTgt>
                                        </p:tgtEl>
                                        <p:attrNameLst>
                                          <p:attrName>ppt_y</p:attrName>
                                        </p:attrNameLst>
                                      </p:cBhvr>
                                      <p:tavLst>
                                        <p:tav tm="0">
                                          <p:val>
                                            <p:strVal val="#ppt_y+0.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7" presetClass="entr" presetSubtype="0" fill="hold" nodeType="clickEffect">
                                  <p:stCondLst>
                                    <p:cond delay="0"/>
                                  </p:stCondLst>
                                  <p:iterate type="lt">
                                    <p:tmPct val="50000"/>
                                  </p:iterate>
                                  <p:childTnLst>
                                    <p:set>
                                      <p:cBhvr>
                                        <p:cTn id="48" dur="1" fill="hold">
                                          <p:stCondLst>
                                            <p:cond delay="0"/>
                                          </p:stCondLst>
                                        </p:cTn>
                                        <p:tgtEl>
                                          <p:spTgt spid="3">
                                            <p:txEl>
                                              <p:pRg st="7" end="7"/>
                                            </p:txEl>
                                          </p:spTgt>
                                        </p:tgtEl>
                                        <p:attrNameLst>
                                          <p:attrName>style.visibility</p:attrName>
                                        </p:attrNameLst>
                                      </p:cBhvr>
                                      <p:to>
                                        <p:strVal val="visible"/>
                                      </p:to>
                                    </p:set>
                                    <p:anim calcmode="discrete" valueType="clr">
                                      <p:cBhvr override="childStyle">
                                        <p:cTn id="49" dur="80"/>
                                        <p:tgtEl>
                                          <p:spTgt spid="3">
                                            <p:txEl>
                                              <p:pRg st="7" end="7"/>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3">
                                            <p:txEl>
                                              <p:pRg st="7" end="7"/>
                                            </p:txEl>
                                          </p:spTgt>
                                        </p:tgtEl>
                                        <p:attrNameLst>
                                          <p:attrName>fillcolor</p:attrName>
                                        </p:attrNameLst>
                                      </p:cBhvr>
                                      <p:tavLst>
                                        <p:tav tm="0">
                                          <p:val>
                                            <p:clrVal>
                                              <a:schemeClr val="accent2"/>
                                            </p:clrVal>
                                          </p:val>
                                        </p:tav>
                                        <p:tav tm="50000">
                                          <p:val>
                                            <p:clrVal>
                                              <a:schemeClr val="hlink"/>
                                            </p:clrVal>
                                          </p:val>
                                        </p:tav>
                                      </p:tavLst>
                                    </p:anim>
                                    <p:set>
                                      <p:cBhvr>
                                        <p:cTn id="51" dur="80"/>
                                        <p:tgtEl>
                                          <p:spTgt spid="3">
                                            <p:txEl>
                                              <p:pRg st="7" end="7"/>
                                            </p:txEl>
                                          </p:spTgt>
                                        </p:tgtEl>
                                        <p:attrNameLst>
                                          <p:attrName>fill.type</p:attrName>
                                        </p:attrNameLst>
                                      </p:cBhvr>
                                      <p:to>
                                        <p:strVal val="solid"/>
                                      </p:to>
                                    </p:set>
                                  </p:childTnLst>
                                </p:cTn>
                              </p:par>
                              <p:par>
                                <p:cTn id="52" presetID="27" presetClass="entr" presetSubtype="0" fill="hold" nodeType="withEffect">
                                  <p:stCondLst>
                                    <p:cond delay="0"/>
                                  </p:stCondLst>
                                  <p:iterate type="lt">
                                    <p:tmPct val="50000"/>
                                  </p:iterate>
                                  <p:childTnLst>
                                    <p:set>
                                      <p:cBhvr>
                                        <p:cTn id="53" dur="1" fill="hold">
                                          <p:stCondLst>
                                            <p:cond delay="0"/>
                                          </p:stCondLst>
                                        </p:cTn>
                                        <p:tgtEl>
                                          <p:spTgt spid="3">
                                            <p:txEl>
                                              <p:pRg st="8" end="8"/>
                                            </p:txEl>
                                          </p:spTgt>
                                        </p:tgtEl>
                                        <p:attrNameLst>
                                          <p:attrName>style.visibility</p:attrName>
                                        </p:attrNameLst>
                                      </p:cBhvr>
                                      <p:to>
                                        <p:strVal val="visible"/>
                                      </p:to>
                                    </p:set>
                                    <p:anim calcmode="discrete" valueType="clr">
                                      <p:cBhvr override="childStyle">
                                        <p:cTn id="54" dur="80"/>
                                        <p:tgtEl>
                                          <p:spTgt spid="3">
                                            <p:txEl>
                                              <p:pRg st="8" end="8"/>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5" dur="80"/>
                                        <p:tgtEl>
                                          <p:spTgt spid="3">
                                            <p:txEl>
                                              <p:pRg st="8" end="8"/>
                                            </p:txEl>
                                          </p:spTgt>
                                        </p:tgtEl>
                                        <p:attrNameLst>
                                          <p:attrName>fillcolor</p:attrName>
                                        </p:attrNameLst>
                                      </p:cBhvr>
                                      <p:tavLst>
                                        <p:tav tm="0">
                                          <p:val>
                                            <p:clrVal>
                                              <a:schemeClr val="accent2"/>
                                            </p:clrVal>
                                          </p:val>
                                        </p:tav>
                                        <p:tav tm="50000">
                                          <p:val>
                                            <p:clrVal>
                                              <a:schemeClr val="hlink"/>
                                            </p:clrVal>
                                          </p:val>
                                        </p:tav>
                                      </p:tavLst>
                                    </p:anim>
                                    <p:set>
                                      <p:cBhvr>
                                        <p:cTn id="56" dur="80"/>
                                        <p:tgtEl>
                                          <p:spTgt spid="3">
                                            <p:txEl>
                                              <p:pRg st="8" end="8"/>
                                            </p:txEl>
                                          </p:spTgt>
                                        </p:tgtEl>
                                        <p:attrNameLst>
                                          <p:attrName>fill.type</p:attrName>
                                        </p:attrNameLst>
                                      </p:cBhvr>
                                      <p:to>
                                        <p:strVal val="solid"/>
                                      </p:to>
                                    </p:set>
                                  </p:childTnLst>
                                </p:cTn>
                              </p:par>
                              <p:par>
                                <p:cTn id="57" presetID="27" presetClass="entr" presetSubtype="0" fill="hold" nodeType="withEffect">
                                  <p:stCondLst>
                                    <p:cond delay="0"/>
                                  </p:stCondLst>
                                  <p:iterate type="lt">
                                    <p:tmPct val="50000"/>
                                  </p:iterate>
                                  <p:childTnLst>
                                    <p:set>
                                      <p:cBhvr>
                                        <p:cTn id="58" dur="1" fill="hold">
                                          <p:stCondLst>
                                            <p:cond delay="0"/>
                                          </p:stCondLst>
                                        </p:cTn>
                                        <p:tgtEl>
                                          <p:spTgt spid="3">
                                            <p:txEl>
                                              <p:pRg st="9" end="9"/>
                                            </p:txEl>
                                          </p:spTgt>
                                        </p:tgtEl>
                                        <p:attrNameLst>
                                          <p:attrName>style.visibility</p:attrName>
                                        </p:attrNameLst>
                                      </p:cBhvr>
                                      <p:to>
                                        <p:strVal val="visible"/>
                                      </p:to>
                                    </p:set>
                                    <p:anim calcmode="discrete" valueType="clr">
                                      <p:cBhvr override="childStyle">
                                        <p:cTn id="59" dur="80"/>
                                        <p:tgtEl>
                                          <p:spTgt spid="3">
                                            <p:txEl>
                                              <p:pRg st="9" end="9"/>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0" dur="80"/>
                                        <p:tgtEl>
                                          <p:spTgt spid="3">
                                            <p:txEl>
                                              <p:pRg st="9" end="9"/>
                                            </p:txEl>
                                          </p:spTgt>
                                        </p:tgtEl>
                                        <p:attrNameLst>
                                          <p:attrName>fillcolor</p:attrName>
                                        </p:attrNameLst>
                                      </p:cBhvr>
                                      <p:tavLst>
                                        <p:tav tm="0">
                                          <p:val>
                                            <p:clrVal>
                                              <a:schemeClr val="accent2"/>
                                            </p:clrVal>
                                          </p:val>
                                        </p:tav>
                                        <p:tav tm="50000">
                                          <p:val>
                                            <p:clrVal>
                                              <a:schemeClr val="hlink"/>
                                            </p:clrVal>
                                          </p:val>
                                        </p:tav>
                                      </p:tavLst>
                                    </p:anim>
                                    <p:set>
                                      <p:cBhvr>
                                        <p:cTn id="61" dur="80"/>
                                        <p:tgtEl>
                                          <p:spTgt spid="3">
                                            <p:txEl>
                                              <p:pRg st="9" end="9"/>
                                            </p:txEl>
                                          </p:spTgt>
                                        </p:tgtEl>
                                        <p:attrNameLst>
                                          <p:attrName>fill.type</p:attrName>
                                        </p:attrNameLst>
                                      </p:cBhvr>
                                      <p:to>
                                        <p:strVal val="solid"/>
                                      </p:to>
                                    </p:set>
                                  </p:childTnLst>
                                </p:cTn>
                              </p:par>
                              <p:par>
                                <p:cTn id="62" presetID="27" presetClass="entr" presetSubtype="0" fill="hold" nodeType="withEffect">
                                  <p:stCondLst>
                                    <p:cond delay="0"/>
                                  </p:stCondLst>
                                  <p:iterate type="lt">
                                    <p:tmPct val="50000"/>
                                  </p:iterate>
                                  <p:childTnLst>
                                    <p:set>
                                      <p:cBhvr>
                                        <p:cTn id="63" dur="1" fill="hold">
                                          <p:stCondLst>
                                            <p:cond delay="0"/>
                                          </p:stCondLst>
                                        </p:cTn>
                                        <p:tgtEl>
                                          <p:spTgt spid="3">
                                            <p:txEl>
                                              <p:pRg st="10" end="10"/>
                                            </p:txEl>
                                          </p:spTgt>
                                        </p:tgtEl>
                                        <p:attrNameLst>
                                          <p:attrName>style.visibility</p:attrName>
                                        </p:attrNameLst>
                                      </p:cBhvr>
                                      <p:to>
                                        <p:strVal val="visible"/>
                                      </p:to>
                                    </p:set>
                                    <p:anim calcmode="discrete" valueType="clr">
                                      <p:cBhvr override="childStyle">
                                        <p:cTn id="64" dur="80"/>
                                        <p:tgtEl>
                                          <p:spTgt spid="3">
                                            <p:txEl>
                                              <p:pRg st="10" end="1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5" dur="80"/>
                                        <p:tgtEl>
                                          <p:spTgt spid="3">
                                            <p:txEl>
                                              <p:pRg st="10" end="10"/>
                                            </p:txEl>
                                          </p:spTgt>
                                        </p:tgtEl>
                                        <p:attrNameLst>
                                          <p:attrName>fillcolor</p:attrName>
                                        </p:attrNameLst>
                                      </p:cBhvr>
                                      <p:tavLst>
                                        <p:tav tm="0">
                                          <p:val>
                                            <p:clrVal>
                                              <a:schemeClr val="accent2"/>
                                            </p:clrVal>
                                          </p:val>
                                        </p:tav>
                                        <p:tav tm="50000">
                                          <p:val>
                                            <p:clrVal>
                                              <a:schemeClr val="hlink"/>
                                            </p:clrVal>
                                          </p:val>
                                        </p:tav>
                                      </p:tavLst>
                                    </p:anim>
                                    <p:set>
                                      <p:cBhvr>
                                        <p:cTn id="66" dur="80"/>
                                        <p:tgtEl>
                                          <p:spTgt spid="3">
                                            <p:txEl>
                                              <p:pRg st="10" end="10"/>
                                            </p:txEl>
                                          </p:spTgt>
                                        </p:tgtEl>
                                        <p:attrNameLst>
                                          <p:attrName>fill.type</p:attrName>
                                        </p:attrNameLst>
                                      </p:cBhvr>
                                      <p:to>
                                        <p:strVal val="solid"/>
                                      </p:to>
                                    </p:set>
                                  </p:childTnLst>
                                </p:cTn>
                              </p:par>
                              <p:par>
                                <p:cTn id="67" presetID="27" presetClass="entr" presetSubtype="0" fill="hold" nodeType="withEffect">
                                  <p:stCondLst>
                                    <p:cond delay="0"/>
                                  </p:stCondLst>
                                  <p:iterate type="lt">
                                    <p:tmPct val="50000"/>
                                  </p:iterate>
                                  <p:childTnLst>
                                    <p:set>
                                      <p:cBhvr>
                                        <p:cTn id="68" dur="1" fill="hold">
                                          <p:stCondLst>
                                            <p:cond delay="0"/>
                                          </p:stCondLst>
                                        </p:cTn>
                                        <p:tgtEl>
                                          <p:spTgt spid="3">
                                            <p:txEl>
                                              <p:pRg st="11" end="11"/>
                                            </p:txEl>
                                          </p:spTgt>
                                        </p:tgtEl>
                                        <p:attrNameLst>
                                          <p:attrName>style.visibility</p:attrName>
                                        </p:attrNameLst>
                                      </p:cBhvr>
                                      <p:to>
                                        <p:strVal val="visible"/>
                                      </p:to>
                                    </p:set>
                                    <p:anim calcmode="discrete" valueType="clr">
                                      <p:cBhvr override="childStyle">
                                        <p:cTn id="69" dur="80"/>
                                        <p:tgtEl>
                                          <p:spTgt spid="3">
                                            <p:txEl>
                                              <p:pRg st="11" end="1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70" dur="80"/>
                                        <p:tgtEl>
                                          <p:spTgt spid="3">
                                            <p:txEl>
                                              <p:pRg st="11" end="11"/>
                                            </p:txEl>
                                          </p:spTgt>
                                        </p:tgtEl>
                                        <p:attrNameLst>
                                          <p:attrName>fillcolor</p:attrName>
                                        </p:attrNameLst>
                                      </p:cBhvr>
                                      <p:tavLst>
                                        <p:tav tm="0">
                                          <p:val>
                                            <p:clrVal>
                                              <a:schemeClr val="accent2"/>
                                            </p:clrVal>
                                          </p:val>
                                        </p:tav>
                                        <p:tav tm="50000">
                                          <p:val>
                                            <p:clrVal>
                                              <a:schemeClr val="hlink"/>
                                            </p:clrVal>
                                          </p:val>
                                        </p:tav>
                                      </p:tavLst>
                                    </p:anim>
                                    <p:set>
                                      <p:cBhvr>
                                        <p:cTn id="71" dur="80"/>
                                        <p:tgtEl>
                                          <p:spTgt spid="3">
                                            <p:txEl>
                                              <p:pRg st="11" end="11"/>
                                            </p:txEl>
                                          </p:spTgt>
                                        </p:tgtEl>
                                        <p:attrNameLst>
                                          <p:attrName>fill.type</p:attrName>
                                        </p:attrNameLst>
                                      </p:cBhvr>
                                      <p:to>
                                        <p:strVal val="solid"/>
                                      </p:to>
                                    </p:set>
                                  </p:childTnLst>
                                </p:cTn>
                              </p:par>
                            </p:childTnLst>
                          </p:cTn>
                        </p:par>
                      </p:childTnLst>
                    </p:cTn>
                  </p:par>
                  <p:par>
                    <p:cTn id="72" fill="hold">
                      <p:stCondLst>
                        <p:cond delay="indefinite"/>
                      </p:stCondLst>
                      <p:childTnLst>
                        <p:par>
                          <p:cTn id="73" fill="hold">
                            <p:stCondLst>
                              <p:cond delay="0"/>
                            </p:stCondLst>
                            <p:childTnLst>
                              <p:par>
                                <p:cTn id="74" presetID="30" presetClass="entr" presetSubtype="0" fill="hold" nodeType="clickEffect">
                                  <p:stCondLst>
                                    <p:cond delay="0"/>
                                  </p:stCondLst>
                                  <p:childTnLst>
                                    <p:set>
                                      <p:cBhvr>
                                        <p:cTn id="75" dur="1" fill="hold">
                                          <p:stCondLst>
                                            <p:cond delay="0"/>
                                          </p:stCondLst>
                                        </p:cTn>
                                        <p:tgtEl>
                                          <p:spTgt spid="3">
                                            <p:txEl>
                                              <p:pRg st="12" end="12"/>
                                            </p:txEl>
                                          </p:spTgt>
                                        </p:tgtEl>
                                        <p:attrNameLst>
                                          <p:attrName>style.visibility</p:attrName>
                                        </p:attrNameLst>
                                      </p:cBhvr>
                                      <p:to>
                                        <p:strVal val="visible"/>
                                      </p:to>
                                    </p:set>
                                    <p:animEffect transition="in" filter="fade">
                                      <p:cBhvr>
                                        <p:cTn id="76" dur="800" decel="100000"/>
                                        <p:tgtEl>
                                          <p:spTgt spid="3">
                                            <p:txEl>
                                              <p:pRg st="12" end="12"/>
                                            </p:txEl>
                                          </p:spTgt>
                                        </p:tgtEl>
                                      </p:cBhvr>
                                    </p:animEffect>
                                    <p:anim calcmode="lin" valueType="num">
                                      <p:cBhvr>
                                        <p:cTn id="77" dur="800" decel="100000" fill="hold"/>
                                        <p:tgtEl>
                                          <p:spTgt spid="3">
                                            <p:txEl>
                                              <p:pRg st="12" end="12"/>
                                            </p:txEl>
                                          </p:spTgt>
                                        </p:tgtEl>
                                        <p:attrNameLst>
                                          <p:attrName>style.rotation</p:attrName>
                                        </p:attrNameLst>
                                      </p:cBhvr>
                                      <p:tavLst>
                                        <p:tav tm="0">
                                          <p:val>
                                            <p:fltVal val="-90"/>
                                          </p:val>
                                        </p:tav>
                                        <p:tav tm="100000">
                                          <p:val>
                                            <p:fltVal val="0"/>
                                          </p:val>
                                        </p:tav>
                                      </p:tavLst>
                                    </p:anim>
                                    <p:anim calcmode="lin" valueType="num">
                                      <p:cBhvr>
                                        <p:cTn id="78" dur="800" decel="100000" fill="hold"/>
                                        <p:tgtEl>
                                          <p:spTgt spid="3">
                                            <p:txEl>
                                              <p:pRg st="12" end="12"/>
                                            </p:txEl>
                                          </p:spTgt>
                                        </p:tgtEl>
                                        <p:attrNameLst>
                                          <p:attrName>ppt_x</p:attrName>
                                        </p:attrNameLst>
                                      </p:cBhvr>
                                      <p:tavLst>
                                        <p:tav tm="0">
                                          <p:val>
                                            <p:strVal val="#ppt_x+0.4"/>
                                          </p:val>
                                        </p:tav>
                                        <p:tav tm="100000">
                                          <p:val>
                                            <p:strVal val="#ppt_x-0.05"/>
                                          </p:val>
                                        </p:tav>
                                      </p:tavLst>
                                    </p:anim>
                                    <p:anim calcmode="lin" valueType="num">
                                      <p:cBhvr>
                                        <p:cTn id="79" dur="800" decel="100000" fill="hold"/>
                                        <p:tgtEl>
                                          <p:spTgt spid="3">
                                            <p:txEl>
                                              <p:pRg st="12" end="12"/>
                                            </p:txEl>
                                          </p:spTgt>
                                        </p:tgtEl>
                                        <p:attrNameLst>
                                          <p:attrName>ppt_y</p:attrName>
                                        </p:attrNameLst>
                                      </p:cBhvr>
                                      <p:tavLst>
                                        <p:tav tm="0">
                                          <p:val>
                                            <p:strVal val="#ppt_y-0.4"/>
                                          </p:val>
                                        </p:tav>
                                        <p:tav tm="100000">
                                          <p:val>
                                            <p:strVal val="#ppt_y+0.1"/>
                                          </p:val>
                                        </p:tav>
                                      </p:tavLst>
                                    </p:anim>
                                    <p:anim calcmode="lin" valueType="num">
                                      <p:cBhvr>
                                        <p:cTn id="80" dur="200" accel="100000" fill="hold">
                                          <p:stCondLst>
                                            <p:cond delay="800"/>
                                          </p:stCondLst>
                                        </p:cTn>
                                        <p:tgtEl>
                                          <p:spTgt spid="3">
                                            <p:txEl>
                                              <p:pRg st="12" end="12"/>
                                            </p:txEl>
                                          </p:spTgt>
                                        </p:tgtEl>
                                        <p:attrNameLst>
                                          <p:attrName>ppt_x</p:attrName>
                                        </p:attrNameLst>
                                      </p:cBhvr>
                                      <p:tavLst>
                                        <p:tav tm="0">
                                          <p:val>
                                            <p:strVal val="#ppt_x-0.05"/>
                                          </p:val>
                                        </p:tav>
                                        <p:tav tm="100000">
                                          <p:val>
                                            <p:strVal val="#ppt_x"/>
                                          </p:val>
                                        </p:tav>
                                      </p:tavLst>
                                    </p:anim>
                                    <p:anim calcmode="lin" valueType="num">
                                      <p:cBhvr>
                                        <p:cTn id="81" dur="200" accel="100000" fill="hold">
                                          <p:stCondLst>
                                            <p:cond delay="800"/>
                                          </p:stCondLst>
                                        </p:cTn>
                                        <p:tgtEl>
                                          <p:spTgt spid="3">
                                            <p:txEl>
                                              <p:pRg st="12" end="12"/>
                                            </p:txEl>
                                          </p:spTgt>
                                        </p:tgtEl>
                                        <p:attrNameLst>
                                          <p:attrName>ppt_y</p:attrName>
                                        </p:attrNameLst>
                                      </p:cBhvr>
                                      <p:tavLst>
                                        <p:tav tm="0">
                                          <p:val>
                                            <p:strVal val="#ppt_y+0.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30" presetClass="entr" presetSubtype="0" fill="hold" nodeType="clickEffect">
                                  <p:stCondLst>
                                    <p:cond delay="0"/>
                                  </p:stCondLst>
                                  <p:childTnLst>
                                    <p:set>
                                      <p:cBhvr>
                                        <p:cTn id="85" dur="1" fill="hold">
                                          <p:stCondLst>
                                            <p:cond delay="0"/>
                                          </p:stCondLst>
                                        </p:cTn>
                                        <p:tgtEl>
                                          <p:spTgt spid="3">
                                            <p:txEl>
                                              <p:pRg st="13" end="13"/>
                                            </p:txEl>
                                          </p:spTgt>
                                        </p:tgtEl>
                                        <p:attrNameLst>
                                          <p:attrName>style.visibility</p:attrName>
                                        </p:attrNameLst>
                                      </p:cBhvr>
                                      <p:to>
                                        <p:strVal val="visible"/>
                                      </p:to>
                                    </p:set>
                                    <p:animEffect transition="in" filter="fade">
                                      <p:cBhvr>
                                        <p:cTn id="86" dur="800" decel="100000"/>
                                        <p:tgtEl>
                                          <p:spTgt spid="3">
                                            <p:txEl>
                                              <p:pRg st="13" end="13"/>
                                            </p:txEl>
                                          </p:spTgt>
                                        </p:tgtEl>
                                      </p:cBhvr>
                                    </p:animEffect>
                                    <p:anim calcmode="lin" valueType="num">
                                      <p:cBhvr>
                                        <p:cTn id="87" dur="800" decel="100000" fill="hold"/>
                                        <p:tgtEl>
                                          <p:spTgt spid="3">
                                            <p:txEl>
                                              <p:pRg st="13" end="13"/>
                                            </p:txEl>
                                          </p:spTgt>
                                        </p:tgtEl>
                                        <p:attrNameLst>
                                          <p:attrName>style.rotation</p:attrName>
                                        </p:attrNameLst>
                                      </p:cBhvr>
                                      <p:tavLst>
                                        <p:tav tm="0">
                                          <p:val>
                                            <p:fltVal val="-90"/>
                                          </p:val>
                                        </p:tav>
                                        <p:tav tm="100000">
                                          <p:val>
                                            <p:fltVal val="0"/>
                                          </p:val>
                                        </p:tav>
                                      </p:tavLst>
                                    </p:anim>
                                    <p:anim calcmode="lin" valueType="num">
                                      <p:cBhvr>
                                        <p:cTn id="88" dur="800" decel="100000" fill="hold"/>
                                        <p:tgtEl>
                                          <p:spTgt spid="3">
                                            <p:txEl>
                                              <p:pRg st="13" end="13"/>
                                            </p:txEl>
                                          </p:spTgt>
                                        </p:tgtEl>
                                        <p:attrNameLst>
                                          <p:attrName>ppt_x</p:attrName>
                                        </p:attrNameLst>
                                      </p:cBhvr>
                                      <p:tavLst>
                                        <p:tav tm="0">
                                          <p:val>
                                            <p:strVal val="#ppt_x+0.4"/>
                                          </p:val>
                                        </p:tav>
                                        <p:tav tm="100000">
                                          <p:val>
                                            <p:strVal val="#ppt_x-0.05"/>
                                          </p:val>
                                        </p:tav>
                                      </p:tavLst>
                                    </p:anim>
                                    <p:anim calcmode="lin" valueType="num">
                                      <p:cBhvr>
                                        <p:cTn id="89" dur="800" decel="100000" fill="hold"/>
                                        <p:tgtEl>
                                          <p:spTgt spid="3">
                                            <p:txEl>
                                              <p:pRg st="13" end="13"/>
                                            </p:txEl>
                                          </p:spTgt>
                                        </p:tgtEl>
                                        <p:attrNameLst>
                                          <p:attrName>ppt_y</p:attrName>
                                        </p:attrNameLst>
                                      </p:cBhvr>
                                      <p:tavLst>
                                        <p:tav tm="0">
                                          <p:val>
                                            <p:strVal val="#ppt_y-0.4"/>
                                          </p:val>
                                        </p:tav>
                                        <p:tav tm="100000">
                                          <p:val>
                                            <p:strVal val="#ppt_y+0.1"/>
                                          </p:val>
                                        </p:tav>
                                      </p:tavLst>
                                    </p:anim>
                                    <p:anim calcmode="lin" valueType="num">
                                      <p:cBhvr>
                                        <p:cTn id="90" dur="200" accel="100000" fill="hold">
                                          <p:stCondLst>
                                            <p:cond delay="800"/>
                                          </p:stCondLst>
                                        </p:cTn>
                                        <p:tgtEl>
                                          <p:spTgt spid="3">
                                            <p:txEl>
                                              <p:pRg st="13" end="13"/>
                                            </p:txEl>
                                          </p:spTgt>
                                        </p:tgtEl>
                                        <p:attrNameLst>
                                          <p:attrName>ppt_x</p:attrName>
                                        </p:attrNameLst>
                                      </p:cBhvr>
                                      <p:tavLst>
                                        <p:tav tm="0">
                                          <p:val>
                                            <p:strVal val="#ppt_x-0.05"/>
                                          </p:val>
                                        </p:tav>
                                        <p:tav tm="100000">
                                          <p:val>
                                            <p:strVal val="#ppt_x"/>
                                          </p:val>
                                        </p:tav>
                                      </p:tavLst>
                                    </p:anim>
                                    <p:anim calcmode="lin" valueType="num">
                                      <p:cBhvr>
                                        <p:cTn id="91" dur="200" accel="100000" fill="hold">
                                          <p:stCondLst>
                                            <p:cond delay="800"/>
                                          </p:stCondLst>
                                        </p:cTn>
                                        <p:tgtEl>
                                          <p:spTgt spid="3">
                                            <p:txEl>
                                              <p:pRg st="13" end="13"/>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LEADERSHIP DEVELOPMENT AT GE</a:t>
            </a:r>
            <a:endParaRPr lang="en-US" dirty="0"/>
          </a:p>
        </p:txBody>
      </p:sp>
      <p:sp>
        <p:nvSpPr>
          <p:cNvPr id="3" name="Content Placeholder 2"/>
          <p:cNvSpPr>
            <a:spLocks noGrp="1"/>
          </p:cNvSpPr>
          <p:nvPr>
            <p:ph idx="1"/>
          </p:nvPr>
        </p:nvSpPr>
        <p:spPr/>
        <p:txBody>
          <a:bodyPr/>
          <a:lstStyle/>
          <a:p>
            <a:r>
              <a:rPr lang="en-US" sz="2000" dirty="0" smtClean="0"/>
              <a:t>General Electric known for ability to develop executive talent</a:t>
            </a:r>
          </a:p>
          <a:p>
            <a:pPr>
              <a:buNone/>
            </a:pPr>
            <a:endParaRPr lang="en-US" sz="2000" dirty="0" smtClean="0"/>
          </a:p>
          <a:p>
            <a:pPr marL="761238" lvl="1" indent="-514350">
              <a:buFont typeface="Wingdings" pitchFamily="2" charset="2"/>
              <a:buChar char="§"/>
            </a:pPr>
            <a:r>
              <a:rPr lang="en-US" sz="1800" dirty="0" smtClean="0"/>
              <a:t>Leadership programs</a:t>
            </a:r>
          </a:p>
          <a:p>
            <a:pPr marL="761238" lvl="1" indent="-514350">
              <a:buFont typeface="Wingdings" pitchFamily="2" charset="2"/>
              <a:buChar char="§"/>
            </a:pPr>
            <a:r>
              <a:rPr lang="en-US" sz="1800" dirty="0" smtClean="0"/>
              <a:t>Session C</a:t>
            </a:r>
          </a:p>
          <a:p>
            <a:pPr marL="761238" lvl="1" indent="-514350">
              <a:buFont typeface="Wingdings" pitchFamily="2" charset="2"/>
              <a:buChar char="§"/>
            </a:pPr>
            <a:r>
              <a:rPr lang="en-US" sz="1800" dirty="0" err="1" smtClean="0"/>
              <a:t>Crotonville</a:t>
            </a:r>
            <a:endParaRPr lang="en-US" sz="1800" dirty="0" smtClean="0"/>
          </a:p>
          <a:p>
            <a:pPr marL="761238" lvl="1" indent="-514350">
              <a:buFont typeface="Wingdings" pitchFamily="2" charset="2"/>
              <a:buChar char="§"/>
            </a:pPr>
            <a:r>
              <a:rPr lang="en-US" sz="1800" dirty="0" smtClean="0"/>
              <a:t>Boca Raton</a:t>
            </a:r>
          </a:p>
          <a:p>
            <a:pPr marL="761238" lvl="1" indent="-514350">
              <a:buFont typeface="Wingdings" pitchFamily="2" charset="2"/>
              <a:buChar char="§"/>
            </a:pPr>
            <a:r>
              <a:rPr lang="en-US" sz="1800" dirty="0" smtClean="0"/>
              <a:t>The next big thing</a:t>
            </a:r>
          </a:p>
          <a:p>
            <a:pPr marL="761238" lvl="1" indent="-514350">
              <a:buFont typeface="Wingdings" pitchFamily="2" charset="2"/>
              <a:buChar char="§"/>
            </a:pPr>
            <a:r>
              <a:rPr lang="en-US" sz="1800" dirty="0" smtClean="0"/>
              <a:t>Monthly dinners</a:t>
            </a:r>
            <a:endParaRPr lang="en-US"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7" presetClass="entr" presetSubtype="0"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1000"/>
                                        <p:tgtEl>
                                          <p:spTgt spid="3">
                                            <p:txEl>
                                              <p:pRg st="0" end="0"/>
                                            </p:txEl>
                                          </p:spTgt>
                                        </p:tgtEl>
                                      </p:cBhvr>
                                    </p:animEffect>
                                    <p:anim calcmode="lin" valueType="num">
                                      <p:cBhvr>
                                        <p:cTn id="1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6" presetID="47" presetClass="entr" presetSubtype="0" fill="hold"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1" presetID="47" presetClass="entr" presetSubtype="0" fill="hold"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6" presetID="47" presetClass="entr" presetSubtype="0" fill="hold" nodeType="with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fade">
                                      <p:cBhvr>
                                        <p:cTn id="48" dur="1000"/>
                                        <p:tgtEl>
                                          <p:spTgt spid="3">
                                            <p:txEl>
                                              <p:pRg st="7" end="7"/>
                                            </p:txEl>
                                          </p:spTgt>
                                        </p:tgtEl>
                                      </p:cBhvr>
                                    </p:animEffect>
                                    <p:anim calcmode="lin" valueType="num">
                                      <p:cBhvr>
                                        <p:cTn id="4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447800"/>
            <a:ext cx="7239000" cy="1143000"/>
          </a:xfrm>
        </p:spPr>
        <p:txBody>
          <a:bodyPr>
            <a:noAutofit/>
          </a:bodyPr>
          <a:lstStyle/>
          <a:p>
            <a:r>
              <a:rPr lang="en-US" sz="3000" dirty="0" smtClean="0"/>
              <a:t>TALENT MANAGEMENT AND MISSION-CRITICAL EMPLOYEES: DIFFERENTIAL DEVELOPMENT ASSIGNMENTS</a:t>
            </a:r>
            <a:endParaRPr lang="en-US" sz="3000" b="0" dirty="0"/>
          </a:p>
        </p:txBody>
      </p:sp>
      <p:sp>
        <p:nvSpPr>
          <p:cNvPr id="3" name="Content Placeholder 2"/>
          <p:cNvSpPr>
            <a:spLocks noGrp="1"/>
          </p:cNvSpPr>
          <p:nvPr>
            <p:ph idx="1"/>
          </p:nvPr>
        </p:nvSpPr>
        <p:spPr>
          <a:xfrm>
            <a:off x="457200" y="3429000"/>
            <a:ext cx="7239000" cy="4398336"/>
          </a:xfrm>
        </p:spPr>
        <p:txBody>
          <a:bodyPr>
            <a:normAutofit/>
          </a:bodyPr>
          <a:lstStyle/>
          <a:p>
            <a:r>
              <a:rPr lang="en-US" sz="2300" dirty="0" smtClean="0"/>
              <a:t>Most distinctive talent management best practice is to actively manage employees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Scale>
                                      <p:cBhvr>
                                        <p:cTn id="14"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
                                            <p:txEl>
                                              <p:pRg st="0" end="0"/>
                                            </p:txEl>
                                          </p:spTgt>
                                        </p:tgtEl>
                                        <p:attrNameLst>
                                          <p:attrName>ppt_x</p:attrName>
                                          <p:attrName>ppt_y</p:attrName>
                                        </p:attrNameLst>
                                      </p:cBhvr>
                                    </p:animMotion>
                                    <p:animEffect transition="in" filter="fade">
                                      <p:cBhvr>
                                        <p:cTn id="16"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7"/>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85800" y="228600"/>
            <a:ext cx="6629400" cy="4191000"/>
          </a:xfrm>
          <a:prstGeom prst="rect">
            <a:avLst/>
          </a:prstGeom>
        </p:spPr>
      </p:pic>
      <p:sp>
        <p:nvSpPr>
          <p:cNvPr id="5" name="Title 1"/>
          <p:cNvSpPr>
            <a:spLocks noGrp="1"/>
          </p:cNvSpPr>
          <p:nvPr>
            <p:ph type="title"/>
          </p:nvPr>
        </p:nvSpPr>
        <p:spPr>
          <a:xfrm>
            <a:off x="0" y="4343400"/>
            <a:ext cx="8229600" cy="2057400"/>
          </a:xfrm>
        </p:spPr>
        <p:txBody>
          <a:bodyPr>
            <a:normAutofit/>
          </a:bodyPr>
          <a:lstStyle/>
          <a:p>
            <a:pPr algn="ctr"/>
            <a:r>
              <a:rPr lang="en-US" dirty="0" smtClean="0">
                <a:latin typeface="Californian FB" pitchFamily="18" charset="0"/>
              </a:rPr>
              <a:t>Training Strategy and Overview of the Training Process</a:t>
            </a:r>
            <a:endParaRPr lang="en-US" dirty="0">
              <a:latin typeface="Californian FB"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Clr clrSpc="rgb">
                                      <p:cBhvr override="childStyle">
                                        <p:cTn id="6" dur="100" fill="hold"/>
                                        <p:tgtEl>
                                          <p:spTgt spid="4"/>
                                        </p:tgtEl>
                                        <p:attrNameLst>
                                          <p:attrName>style.color</p:attrName>
                                        </p:attrNameLst>
                                      </p:cBhvr>
                                      <p:to>
                                        <a:schemeClr val="accent2"/>
                                      </p:to>
                                    </p:animClr>
                                    <p:animClr clrSpc="rgb">
                                      <p:cBhvr>
                                        <p:cTn id="7" dur="100" fill="hold"/>
                                        <p:tgtEl>
                                          <p:spTgt spid="4"/>
                                        </p:tgtEl>
                                        <p:attrNameLst>
                                          <p:attrName>fillcolor</p:attrName>
                                        </p:attrNameLst>
                                      </p:cBhvr>
                                      <p:to>
                                        <a:schemeClr val="accent2"/>
                                      </p:to>
                                    </p:animClr>
                                    <p:set>
                                      <p:cBhvr>
                                        <p:cTn id="8" dur="100" fill="hold"/>
                                        <p:tgtEl>
                                          <p:spTgt spid="4"/>
                                        </p:tgtEl>
                                        <p:attrNameLst>
                                          <p:attrName>fill.type</p:attrName>
                                        </p:attrNameLst>
                                      </p:cBhvr>
                                      <p:to>
                                        <p:strVal val="solid"/>
                                      </p:to>
                                    </p:set>
                                    <p:set>
                                      <p:cBhvr>
                                        <p:cTn id="9" dur="100" fill="hold"/>
                                        <p:tgtEl>
                                          <p:spTgt spid="4"/>
                                        </p:tgtEl>
                                        <p:attrNameLst>
                                          <p:attrName>fill.on</p:attrName>
                                        </p:attrNameLst>
                                      </p:cBhvr>
                                      <p:to>
                                        <p:strVal val="true"/>
                                      </p:to>
                                    </p:set>
                                    <p:animRot by="120000">
                                      <p:cBhvr>
                                        <p:cTn id="10" dur="100" fill="hold">
                                          <p:stCondLst>
                                            <p:cond delay="0"/>
                                          </p:stCondLst>
                                        </p:cTn>
                                        <p:tgtEl>
                                          <p:spTgt spid="4"/>
                                        </p:tgtEl>
                                        <p:attrNameLst>
                                          <p:attrName>r</p:attrName>
                                        </p:attrNameLst>
                                      </p:cBhvr>
                                    </p:animRot>
                                    <p:animRot by="-240000">
                                      <p:cBhvr>
                                        <p:cTn id="11" dur="200" fill="hold">
                                          <p:stCondLst>
                                            <p:cond delay="200"/>
                                          </p:stCondLst>
                                        </p:cTn>
                                        <p:tgtEl>
                                          <p:spTgt spid="4"/>
                                        </p:tgtEl>
                                        <p:attrNameLst>
                                          <p:attrName>r</p:attrName>
                                        </p:attrNameLst>
                                      </p:cBhvr>
                                    </p:animRot>
                                    <p:animRot by="240000">
                                      <p:cBhvr>
                                        <p:cTn id="12" dur="200" fill="hold">
                                          <p:stCondLst>
                                            <p:cond delay="400"/>
                                          </p:stCondLst>
                                        </p:cTn>
                                        <p:tgtEl>
                                          <p:spTgt spid="4"/>
                                        </p:tgtEl>
                                        <p:attrNameLst>
                                          <p:attrName>r</p:attrName>
                                        </p:attrNameLst>
                                      </p:cBhvr>
                                    </p:animRot>
                                    <p:animRot by="-240000">
                                      <p:cBhvr>
                                        <p:cTn id="13" dur="200" fill="hold">
                                          <p:stCondLst>
                                            <p:cond delay="600"/>
                                          </p:stCondLst>
                                        </p:cTn>
                                        <p:tgtEl>
                                          <p:spTgt spid="4"/>
                                        </p:tgtEl>
                                        <p:attrNameLst>
                                          <p:attrName>r</p:attrName>
                                        </p:attrNameLst>
                                      </p:cBhvr>
                                    </p:animRot>
                                    <p:animRot by="120000">
                                      <p:cBhvr>
                                        <p:cTn id="14" dur="200" fill="hold">
                                          <p:stCondLst>
                                            <p:cond delay="800"/>
                                          </p:stCondLst>
                                        </p:cTn>
                                        <p:tgtEl>
                                          <p:spTgt spid="4"/>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strVal val="#ppt_w+.3"/>
                                          </p:val>
                                        </p:tav>
                                        <p:tav tm="100000">
                                          <p:val>
                                            <p:strVal val="#ppt_w"/>
                                          </p:val>
                                        </p:tav>
                                      </p:tavLst>
                                    </p:anim>
                                    <p:anim calcmode="lin" valueType="num">
                                      <p:cBhvr>
                                        <p:cTn id="20" dur="1000" fill="hold"/>
                                        <p:tgtEl>
                                          <p:spTgt spid="5"/>
                                        </p:tgtEl>
                                        <p:attrNameLst>
                                          <p:attrName>ppt_h</p:attrName>
                                        </p:attrNameLst>
                                      </p:cBhvr>
                                      <p:tavLst>
                                        <p:tav tm="0">
                                          <p:val>
                                            <p:strVal val="#ppt_h"/>
                                          </p:val>
                                        </p:tav>
                                        <p:tav tm="100000">
                                          <p:val>
                                            <p:strVal val="#ppt_h"/>
                                          </p:val>
                                        </p:tav>
                                      </p:tavLst>
                                    </p:anim>
                                    <p:animEffect transition="in" filter="fade">
                                      <p:cBhvr>
                                        <p:cTn id="2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600" y="381000"/>
            <a:ext cx="7696200" cy="1143000"/>
          </a:xfrm>
        </p:spPr>
        <p:txBody>
          <a:bodyPr>
            <a:normAutofit/>
          </a:bodyPr>
          <a:lstStyle/>
          <a:p>
            <a:r>
              <a:rPr lang="en-US" sz="3000" dirty="0" smtClean="0">
                <a:latin typeface="Californian FB" pitchFamily="18" charset="0"/>
              </a:rPr>
              <a:t>The </a:t>
            </a:r>
            <a:r>
              <a:rPr lang="en-US" sz="3000" dirty="0" err="1" smtClean="0">
                <a:latin typeface="Californian FB" pitchFamily="18" charset="0"/>
              </a:rPr>
              <a:t>addie</a:t>
            </a:r>
            <a:r>
              <a:rPr lang="en-US" sz="3000" dirty="0" smtClean="0">
                <a:latin typeface="Californian FB" pitchFamily="18" charset="0"/>
              </a:rPr>
              <a:t> 5 Step Training Process:</a:t>
            </a:r>
            <a:endParaRPr lang="en-US" sz="3000" dirty="0">
              <a:latin typeface="Californian FB" pitchFamily="18" charset="0"/>
            </a:endParaRPr>
          </a:p>
        </p:txBody>
      </p:sp>
      <p:sp>
        <p:nvSpPr>
          <p:cNvPr id="5" name="Content Placeholder 2"/>
          <p:cNvSpPr>
            <a:spLocks noGrp="1"/>
          </p:cNvSpPr>
          <p:nvPr>
            <p:ph idx="1"/>
          </p:nvPr>
        </p:nvSpPr>
        <p:spPr>
          <a:xfrm>
            <a:off x="381000" y="2011680"/>
            <a:ext cx="7239000" cy="4846320"/>
          </a:xfrm>
        </p:spPr>
        <p:txBody>
          <a:bodyPr/>
          <a:lstStyle/>
          <a:p>
            <a:pPr marL="731520" lvl="1" indent="-457200">
              <a:buFont typeface="+mj-lt"/>
              <a:buAutoNum type="arabicPeriod"/>
            </a:pPr>
            <a:r>
              <a:rPr lang="en-US" sz="2400" b="1" i="1" dirty="0" smtClean="0">
                <a:latin typeface="Californian FB" pitchFamily="18" charset="0"/>
              </a:rPr>
              <a:t>A</a:t>
            </a:r>
            <a:r>
              <a:rPr lang="en-US" sz="2400" i="1" dirty="0" smtClean="0">
                <a:latin typeface="Californian FB" pitchFamily="18" charset="0"/>
              </a:rPr>
              <a:t>nalyze</a:t>
            </a:r>
            <a:r>
              <a:rPr lang="en-US" sz="2400" dirty="0" smtClean="0">
                <a:latin typeface="Californian FB" pitchFamily="18" charset="0"/>
              </a:rPr>
              <a:t> the training need</a:t>
            </a:r>
          </a:p>
          <a:p>
            <a:pPr marL="731520" lvl="1" indent="-457200">
              <a:buFont typeface="+mj-lt"/>
              <a:buAutoNum type="arabicPeriod"/>
            </a:pPr>
            <a:r>
              <a:rPr lang="en-US" sz="2400" b="1" i="1" dirty="0" smtClean="0">
                <a:latin typeface="Californian FB" pitchFamily="18" charset="0"/>
              </a:rPr>
              <a:t>D</a:t>
            </a:r>
            <a:r>
              <a:rPr lang="en-US" sz="2400" i="1" dirty="0" smtClean="0">
                <a:latin typeface="Californian FB" pitchFamily="18" charset="0"/>
              </a:rPr>
              <a:t>esign</a:t>
            </a:r>
            <a:r>
              <a:rPr lang="en-US" sz="2400" dirty="0" smtClean="0">
                <a:latin typeface="Californian FB" pitchFamily="18" charset="0"/>
              </a:rPr>
              <a:t> the overall training program</a:t>
            </a:r>
          </a:p>
          <a:p>
            <a:pPr marL="731520" lvl="1" indent="-457200">
              <a:buFont typeface="+mj-lt"/>
              <a:buAutoNum type="arabicPeriod"/>
            </a:pPr>
            <a:r>
              <a:rPr lang="en-US" sz="2400" b="1" i="1" dirty="0" smtClean="0">
                <a:latin typeface="Californian FB" pitchFamily="18" charset="0"/>
              </a:rPr>
              <a:t>D</a:t>
            </a:r>
            <a:r>
              <a:rPr lang="en-US" sz="2400" i="1" dirty="0" smtClean="0">
                <a:latin typeface="Californian FB" pitchFamily="18" charset="0"/>
              </a:rPr>
              <a:t>evelop</a:t>
            </a:r>
            <a:r>
              <a:rPr lang="en-US" sz="2400" dirty="0" smtClean="0">
                <a:latin typeface="Californian FB" pitchFamily="18" charset="0"/>
              </a:rPr>
              <a:t> the course </a:t>
            </a:r>
          </a:p>
          <a:p>
            <a:pPr marL="731520" lvl="1" indent="-457200">
              <a:buFont typeface="+mj-lt"/>
              <a:buAutoNum type="arabicPeriod"/>
            </a:pPr>
            <a:r>
              <a:rPr lang="en-US" sz="2400" b="1" i="1" dirty="0" smtClean="0">
                <a:latin typeface="Californian FB" pitchFamily="18" charset="0"/>
              </a:rPr>
              <a:t>I</a:t>
            </a:r>
            <a:r>
              <a:rPr lang="en-US" sz="2400" i="1" dirty="0" smtClean="0">
                <a:latin typeface="Californian FB" pitchFamily="18" charset="0"/>
              </a:rPr>
              <a:t>mplement</a:t>
            </a:r>
            <a:r>
              <a:rPr lang="en-US" sz="2400" dirty="0" smtClean="0">
                <a:latin typeface="Californian FB" pitchFamily="18" charset="0"/>
              </a:rPr>
              <a:t> training, by actually training the targeted employee group using methods such as on-the-job or online training</a:t>
            </a:r>
          </a:p>
          <a:p>
            <a:pPr marL="731520" lvl="1" indent="-457200">
              <a:buFont typeface="+mj-lt"/>
              <a:buAutoNum type="arabicPeriod"/>
            </a:pPr>
            <a:r>
              <a:rPr lang="en-US" sz="2400" b="1" i="1" dirty="0" smtClean="0">
                <a:latin typeface="Californian FB" pitchFamily="18" charset="0"/>
              </a:rPr>
              <a:t>E</a:t>
            </a:r>
            <a:r>
              <a:rPr lang="en-US" sz="2400" i="1" dirty="0" smtClean="0">
                <a:latin typeface="Californian FB" pitchFamily="18" charset="0"/>
              </a:rPr>
              <a:t>valuate</a:t>
            </a:r>
            <a:r>
              <a:rPr lang="en-US" sz="2400" dirty="0" smtClean="0">
                <a:latin typeface="Californian FB" pitchFamily="18" charset="0"/>
              </a:rPr>
              <a:t> the course’s effectiveness</a:t>
            </a:r>
          </a:p>
          <a:p>
            <a:pPr marL="274320" lvl="1" indent="0">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1000"/>
                                        <p:tgtEl>
                                          <p:spTgt spid="5">
                                            <p:txEl>
                                              <p:pRg st="1" end="1"/>
                                            </p:txEl>
                                          </p:spTgt>
                                        </p:tgtEl>
                                      </p:cBhvr>
                                    </p:animEffect>
                                    <p:anim calcmode="lin" valueType="num">
                                      <p:cBhvr>
                                        <p:cTn id="22"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fade">
                                      <p:cBhvr>
                                        <p:cTn id="28" dur="1000"/>
                                        <p:tgtEl>
                                          <p:spTgt spid="5">
                                            <p:txEl>
                                              <p:pRg st="2" end="2"/>
                                            </p:txEl>
                                          </p:spTgt>
                                        </p:tgtEl>
                                      </p:cBhvr>
                                    </p:animEffect>
                                    <p:anim calcmode="lin" valueType="num">
                                      <p:cBhvr>
                                        <p:cTn id="29"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Effect transition="in" filter="fade">
                                      <p:cBhvr>
                                        <p:cTn id="35" dur="1000"/>
                                        <p:tgtEl>
                                          <p:spTgt spid="5">
                                            <p:txEl>
                                              <p:pRg st="3" end="3"/>
                                            </p:txEl>
                                          </p:spTgt>
                                        </p:tgtEl>
                                      </p:cBhvr>
                                    </p:animEffect>
                                    <p:anim calcmode="lin" valueType="num">
                                      <p:cBhvr>
                                        <p:cTn id="36"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nodeType="clickEffect">
                                  <p:stCondLst>
                                    <p:cond delay="0"/>
                                  </p:stCondLst>
                                  <p:childTnLst>
                                    <p:set>
                                      <p:cBhvr>
                                        <p:cTn id="41" dur="1" fill="hold">
                                          <p:stCondLst>
                                            <p:cond delay="0"/>
                                          </p:stCondLst>
                                        </p:cTn>
                                        <p:tgtEl>
                                          <p:spTgt spid="5">
                                            <p:txEl>
                                              <p:pRg st="4" end="4"/>
                                            </p:txEl>
                                          </p:spTgt>
                                        </p:tgtEl>
                                        <p:attrNameLst>
                                          <p:attrName>style.visibility</p:attrName>
                                        </p:attrNameLst>
                                      </p:cBhvr>
                                      <p:to>
                                        <p:strVal val="visible"/>
                                      </p:to>
                                    </p:set>
                                    <p:animEffect transition="in" filter="fade">
                                      <p:cBhvr>
                                        <p:cTn id="42" dur="1000"/>
                                        <p:tgtEl>
                                          <p:spTgt spid="5">
                                            <p:txEl>
                                              <p:pRg st="4" end="4"/>
                                            </p:txEl>
                                          </p:spTgt>
                                        </p:tgtEl>
                                      </p:cBhvr>
                                    </p:animEffect>
                                    <p:anim calcmode="lin" valueType="num">
                                      <p:cBhvr>
                                        <p:cTn id="43"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Conducting the training</a:t>
            </a:r>
            <a:br>
              <a:rPr lang="en-US" dirty="0" smtClean="0"/>
            </a:br>
            <a:r>
              <a:rPr lang="en-US" dirty="0" smtClean="0"/>
              <a:t>needs analysis</a:t>
            </a:r>
            <a:endParaRPr lang="en-US" dirty="0"/>
          </a:p>
        </p:txBody>
      </p:sp>
      <p:sp>
        <p:nvSpPr>
          <p:cNvPr id="3" name="Content Placeholder 2"/>
          <p:cNvSpPr>
            <a:spLocks noGrp="1"/>
          </p:cNvSpPr>
          <p:nvPr>
            <p:ph idx="1"/>
          </p:nvPr>
        </p:nvSpPr>
        <p:spPr>
          <a:xfrm>
            <a:off x="228600" y="2011680"/>
            <a:ext cx="7239000" cy="4846320"/>
          </a:xfrm>
        </p:spPr>
        <p:txBody>
          <a:bodyPr/>
          <a:lstStyle/>
          <a:p>
            <a:r>
              <a:rPr lang="en-US" dirty="0" smtClean="0"/>
              <a:t>Strategic training Need Analysis</a:t>
            </a:r>
          </a:p>
          <a:p>
            <a:r>
              <a:rPr lang="en-US" dirty="0" smtClean="0"/>
              <a:t>Current Training Analysis</a:t>
            </a:r>
          </a:p>
          <a:p>
            <a:r>
              <a:rPr lang="en-US" dirty="0" smtClean="0"/>
              <a:t>Task Analysis</a:t>
            </a:r>
          </a:p>
          <a:p>
            <a:r>
              <a:rPr lang="en-US" dirty="0" smtClean="0"/>
              <a:t>Talent Management</a:t>
            </a:r>
          </a:p>
          <a:p>
            <a:r>
              <a:rPr lang="en-US" dirty="0" smtClean="0"/>
              <a:t>Performance Analysis</a:t>
            </a:r>
          </a:p>
          <a:p>
            <a:r>
              <a:rPr lang="en-US" dirty="0" smtClean="0"/>
              <a:t>Can’t Do/ Won’t Do</a:t>
            </a:r>
          </a:p>
          <a:p>
            <a:pPr>
              <a:buNone/>
            </a:pPr>
            <a:endParaRPr lang="en-US" dirty="0"/>
          </a:p>
        </p:txBody>
      </p:sp>
      <p:pic>
        <p:nvPicPr>
          <p:cNvPr id="4" name="Picture 3" descr="Management-Leadership-Training.jpg"/>
          <p:cNvPicPr>
            <a:picLocks noChangeAspect="1"/>
          </p:cNvPicPr>
          <p:nvPr/>
        </p:nvPicPr>
        <p:blipFill>
          <a:blip r:embed="rId2"/>
          <a:stretch>
            <a:fillRect/>
          </a:stretch>
        </p:blipFill>
        <p:spPr>
          <a:xfrm>
            <a:off x="4267200" y="4038600"/>
            <a:ext cx="3810000" cy="25336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4" presetClass="entr" presetSubtype="0" accel="10000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15"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6"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7"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4" presetClass="entr" presetSubtype="0" accel="10000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500" fill="hold"/>
                                        <p:tgtEl>
                                          <p:spTgt spid="3">
                                            <p:txEl>
                                              <p:pRg st="1" end="1"/>
                                            </p:txEl>
                                          </p:spTgt>
                                        </p:tgtEl>
                                        <p:attrNameLst>
                                          <p:attrName>ppt_w</p:attrName>
                                        </p:attrNameLst>
                                      </p:cBhvr>
                                      <p:tavLst>
                                        <p:tav tm="0">
                                          <p:val>
                                            <p:strVal val="#ppt_w*0.05"/>
                                          </p:val>
                                        </p:tav>
                                        <p:tav tm="100000">
                                          <p:val>
                                            <p:strVal val="#ppt_w"/>
                                          </p:val>
                                        </p:tav>
                                      </p:tavLst>
                                    </p:anim>
                                    <p:anim calcmode="lin" valueType="num">
                                      <p:cBhvr>
                                        <p:cTn id="24" dur="5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5" dur="5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26" dur="5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4" presetClass="entr" presetSubtype="0" accel="10000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 calcmode="lin" valueType="num">
                                      <p:cBhvr>
                                        <p:cTn id="32" dur="500" fill="hold"/>
                                        <p:tgtEl>
                                          <p:spTgt spid="3">
                                            <p:txEl>
                                              <p:pRg st="2" end="2"/>
                                            </p:txEl>
                                          </p:spTgt>
                                        </p:tgtEl>
                                        <p:attrNameLst>
                                          <p:attrName>ppt_w</p:attrName>
                                        </p:attrNameLst>
                                      </p:cBhvr>
                                      <p:tavLst>
                                        <p:tav tm="0">
                                          <p:val>
                                            <p:strVal val="#ppt_w*0.05"/>
                                          </p:val>
                                        </p:tav>
                                        <p:tav tm="100000">
                                          <p:val>
                                            <p:strVal val="#ppt_w"/>
                                          </p:val>
                                        </p:tav>
                                      </p:tavLst>
                                    </p:anim>
                                    <p:anim calcmode="lin" valueType="num">
                                      <p:cBhvr>
                                        <p:cTn id="33" dur="5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34" dur="5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35" dur="5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36" dur="500"/>
                                        <p:tgtEl>
                                          <p:spTgt spid="3">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4" presetClass="entr" presetSubtype="0" accel="100000" fill="hold"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 calcmode="lin" valueType="num">
                                      <p:cBhvr>
                                        <p:cTn id="41" dur="500" fill="hold"/>
                                        <p:tgtEl>
                                          <p:spTgt spid="3">
                                            <p:txEl>
                                              <p:pRg st="3" end="3"/>
                                            </p:txEl>
                                          </p:spTgt>
                                        </p:tgtEl>
                                        <p:attrNameLst>
                                          <p:attrName>ppt_w</p:attrName>
                                        </p:attrNameLst>
                                      </p:cBhvr>
                                      <p:tavLst>
                                        <p:tav tm="0">
                                          <p:val>
                                            <p:strVal val="#ppt_w*0.05"/>
                                          </p:val>
                                        </p:tav>
                                        <p:tav tm="100000">
                                          <p:val>
                                            <p:strVal val="#ppt_w"/>
                                          </p:val>
                                        </p:tav>
                                      </p:tavLst>
                                    </p:anim>
                                    <p:anim calcmode="lin" valueType="num">
                                      <p:cBhvr>
                                        <p:cTn id="42" dur="5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43" dur="5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44" dur="500" fill="hold"/>
                                        <p:tgtEl>
                                          <p:spTgt spid="3">
                                            <p:txEl>
                                              <p:pRg st="3" end="3"/>
                                            </p:txEl>
                                          </p:spTgt>
                                        </p:tgtEl>
                                        <p:attrNameLst>
                                          <p:attrName>ppt_y</p:attrName>
                                        </p:attrNameLst>
                                      </p:cBhvr>
                                      <p:tavLst>
                                        <p:tav tm="0">
                                          <p:val>
                                            <p:strVal val="#ppt_y"/>
                                          </p:val>
                                        </p:tav>
                                        <p:tav tm="100000">
                                          <p:val>
                                            <p:strVal val="#ppt_y"/>
                                          </p:val>
                                        </p:tav>
                                      </p:tavLst>
                                    </p:anim>
                                    <p:animEffect transition="in" filter="fade">
                                      <p:cBhvr>
                                        <p:cTn id="45" dur="500"/>
                                        <p:tgtEl>
                                          <p:spTgt spid="3">
                                            <p:txEl>
                                              <p:pRg st="3" end="3"/>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4" presetClass="entr" presetSubtype="0" accel="100000" fill="hold" nodeType="clickEffect">
                                  <p:stCondLst>
                                    <p:cond delay="0"/>
                                  </p:stCondLst>
                                  <p:childTnLst>
                                    <p:set>
                                      <p:cBhvr>
                                        <p:cTn id="49" dur="1" fill="hold">
                                          <p:stCondLst>
                                            <p:cond delay="0"/>
                                          </p:stCondLst>
                                        </p:cTn>
                                        <p:tgtEl>
                                          <p:spTgt spid="3">
                                            <p:txEl>
                                              <p:pRg st="4" end="4"/>
                                            </p:txEl>
                                          </p:spTgt>
                                        </p:tgtEl>
                                        <p:attrNameLst>
                                          <p:attrName>style.visibility</p:attrName>
                                        </p:attrNameLst>
                                      </p:cBhvr>
                                      <p:to>
                                        <p:strVal val="visible"/>
                                      </p:to>
                                    </p:set>
                                    <p:anim calcmode="lin" valueType="num">
                                      <p:cBhvr>
                                        <p:cTn id="50" dur="500" fill="hold"/>
                                        <p:tgtEl>
                                          <p:spTgt spid="3">
                                            <p:txEl>
                                              <p:pRg st="4" end="4"/>
                                            </p:txEl>
                                          </p:spTgt>
                                        </p:tgtEl>
                                        <p:attrNameLst>
                                          <p:attrName>ppt_w</p:attrName>
                                        </p:attrNameLst>
                                      </p:cBhvr>
                                      <p:tavLst>
                                        <p:tav tm="0">
                                          <p:val>
                                            <p:strVal val="#ppt_w*0.05"/>
                                          </p:val>
                                        </p:tav>
                                        <p:tav tm="100000">
                                          <p:val>
                                            <p:strVal val="#ppt_w"/>
                                          </p:val>
                                        </p:tav>
                                      </p:tavLst>
                                    </p:anim>
                                    <p:anim calcmode="lin" valueType="num">
                                      <p:cBhvr>
                                        <p:cTn id="51" dur="5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52" dur="5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53" dur="500" fill="hold"/>
                                        <p:tgtEl>
                                          <p:spTgt spid="3">
                                            <p:txEl>
                                              <p:pRg st="4" end="4"/>
                                            </p:txEl>
                                          </p:spTgt>
                                        </p:tgtEl>
                                        <p:attrNameLst>
                                          <p:attrName>ppt_y</p:attrName>
                                        </p:attrNameLst>
                                      </p:cBhvr>
                                      <p:tavLst>
                                        <p:tav tm="0">
                                          <p:val>
                                            <p:strVal val="#ppt_y"/>
                                          </p:val>
                                        </p:tav>
                                        <p:tav tm="100000">
                                          <p:val>
                                            <p:strVal val="#ppt_y"/>
                                          </p:val>
                                        </p:tav>
                                      </p:tavLst>
                                    </p:anim>
                                    <p:animEffect transition="in" filter="fade">
                                      <p:cBhvr>
                                        <p:cTn id="54" dur="500"/>
                                        <p:tgtEl>
                                          <p:spTgt spid="3">
                                            <p:txEl>
                                              <p:pRg st="4" end="4"/>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54" presetClass="entr" presetSubtype="0" accel="100000" fill="hold" nodeType="clickEffect">
                                  <p:stCondLst>
                                    <p:cond delay="0"/>
                                  </p:stCondLst>
                                  <p:childTnLst>
                                    <p:set>
                                      <p:cBhvr>
                                        <p:cTn id="58" dur="1" fill="hold">
                                          <p:stCondLst>
                                            <p:cond delay="0"/>
                                          </p:stCondLst>
                                        </p:cTn>
                                        <p:tgtEl>
                                          <p:spTgt spid="3">
                                            <p:txEl>
                                              <p:pRg st="5" end="5"/>
                                            </p:txEl>
                                          </p:spTgt>
                                        </p:tgtEl>
                                        <p:attrNameLst>
                                          <p:attrName>style.visibility</p:attrName>
                                        </p:attrNameLst>
                                      </p:cBhvr>
                                      <p:to>
                                        <p:strVal val="visible"/>
                                      </p:to>
                                    </p:set>
                                    <p:anim calcmode="lin" valueType="num">
                                      <p:cBhvr>
                                        <p:cTn id="59" dur="500" fill="hold"/>
                                        <p:tgtEl>
                                          <p:spTgt spid="3">
                                            <p:txEl>
                                              <p:pRg st="5" end="5"/>
                                            </p:txEl>
                                          </p:spTgt>
                                        </p:tgtEl>
                                        <p:attrNameLst>
                                          <p:attrName>ppt_w</p:attrName>
                                        </p:attrNameLst>
                                      </p:cBhvr>
                                      <p:tavLst>
                                        <p:tav tm="0">
                                          <p:val>
                                            <p:strVal val="#ppt_w*0.05"/>
                                          </p:val>
                                        </p:tav>
                                        <p:tav tm="100000">
                                          <p:val>
                                            <p:strVal val="#ppt_w"/>
                                          </p:val>
                                        </p:tav>
                                      </p:tavLst>
                                    </p:anim>
                                    <p:anim calcmode="lin" valueType="num">
                                      <p:cBhvr>
                                        <p:cTn id="60" dur="5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61" dur="5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62" dur="500" fill="hold"/>
                                        <p:tgtEl>
                                          <p:spTgt spid="3">
                                            <p:txEl>
                                              <p:pRg st="5" end="5"/>
                                            </p:txEl>
                                          </p:spTgt>
                                        </p:tgtEl>
                                        <p:attrNameLst>
                                          <p:attrName>ppt_y</p:attrName>
                                        </p:attrNameLst>
                                      </p:cBhvr>
                                      <p:tavLst>
                                        <p:tav tm="0">
                                          <p:val>
                                            <p:strVal val="#ppt_y"/>
                                          </p:val>
                                        </p:tav>
                                        <p:tav tm="100000">
                                          <p:val>
                                            <p:strVal val="#ppt_y"/>
                                          </p:val>
                                        </p:tav>
                                      </p:tavLst>
                                    </p:anim>
                                    <p:animEffect transition="in" filter="fade">
                                      <p:cBhvr>
                                        <p:cTn id="63" dur="500"/>
                                        <p:tgtEl>
                                          <p:spTgt spid="3">
                                            <p:txEl>
                                              <p:pRg st="5" end="5"/>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32" presetClass="emph" presetSubtype="0" fill="hold" nodeType="clickEffect">
                                  <p:stCondLst>
                                    <p:cond delay="0"/>
                                  </p:stCondLst>
                                  <p:childTnLst>
                                    <p:animClr clrSpc="rgb">
                                      <p:cBhvr override="childStyle">
                                        <p:cTn id="67" dur="100" fill="hold"/>
                                        <p:tgtEl>
                                          <p:spTgt spid="4"/>
                                        </p:tgtEl>
                                        <p:attrNameLst>
                                          <p:attrName>style.color</p:attrName>
                                        </p:attrNameLst>
                                      </p:cBhvr>
                                      <p:to>
                                        <a:schemeClr val="accent2"/>
                                      </p:to>
                                    </p:animClr>
                                    <p:animClr clrSpc="rgb">
                                      <p:cBhvr>
                                        <p:cTn id="68" dur="100" fill="hold"/>
                                        <p:tgtEl>
                                          <p:spTgt spid="4"/>
                                        </p:tgtEl>
                                        <p:attrNameLst>
                                          <p:attrName>fillcolor</p:attrName>
                                        </p:attrNameLst>
                                      </p:cBhvr>
                                      <p:to>
                                        <a:schemeClr val="accent2"/>
                                      </p:to>
                                    </p:animClr>
                                    <p:set>
                                      <p:cBhvr>
                                        <p:cTn id="69" dur="100" fill="hold"/>
                                        <p:tgtEl>
                                          <p:spTgt spid="4"/>
                                        </p:tgtEl>
                                        <p:attrNameLst>
                                          <p:attrName>fill.type</p:attrName>
                                        </p:attrNameLst>
                                      </p:cBhvr>
                                      <p:to>
                                        <p:strVal val="solid"/>
                                      </p:to>
                                    </p:set>
                                    <p:set>
                                      <p:cBhvr>
                                        <p:cTn id="70" dur="100" fill="hold"/>
                                        <p:tgtEl>
                                          <p:spTgt spid="4"/>
                                        </p:tgtEl>
                                        <p:attrNameLst>
                                          <p:attrName>fill.on</p:attrName>
                                        </p:attrNameLst>
                                      </p:cBhvr>
                                      <p:to>
                                        <p:strVal val="true"/>
                                      </p:to>
                                    </p:set>
                                    <p:animRot by="120000">
                                      <p:cBhvr>
                                        <p:cTn id="71" dur="100" fill="hold">
                                          <p:stCondLst>
                                            <p:cond delay="0"/>
                                          </p:stCondLst>
                                        </p:cTn>
                                        <p:tgtEl>
                                          <p:spTgt spid="4"/>
                                        </p:tgtEl>
                                        <p:attrNameLst>
                                          <p:attrName>r</p:attrName>
                                        </p:attrNameLst>
                                      </p:cBhvr>
                                    </p:animRot>
                                    <p:animRot by="-240000">
                                      <p:cBhvr>
                                        <p:cTn id="72" dur="200" fill="hold">
                                          <p:stCondLst>
                                            <p:cond delay="200"/>
                                          </p:stCondLst>
                                        </p:cTn>
                                        <p:tgtEl>
                                          <p:spTgt spid="4"/>
                                        </p:tgtEl>
                                        <p:attrNameLst>
                                          <p:attrName>r</p:attrName>
                                        </p:attrNameLst>
                                      </p:cBhvr>
                                    </p:animRot>
                                    <p:animRot by="240000">
                                      <p:cBhvr>
                                        <p:cTn id="73" dur="200" fill="hold">
                                          <p:stCondLst>
                                            <p:cond delay="400"/>
                                          </p:stCondLst>
                                        </p:cTn>
                                        <p:tgtEl>
                                          <p:spTgt spid="4"/>
                                        </p:tgtEl>
                                        <p:attrNameLst>
                                          <p:attrName>r</p:attrName>
                                        </p:attrNameLst>
                                      </p:cBhvr>
                                    </p:animRot>
                                    <p:animRot by="-240000">
                                      <p:cBhvr>
                                        <p:cTn id="74" dur="200" fill="hold">
                                          <p:stCondLst>
                                            <p:cond delay="600"/>
                                          </p:stCondLst>
                                        </p:cTn>
                                        <p:tgtEl>
                                          <p:spTgt spid="4"/>
                                        </p:tgtEl>
                                        <p:attrNameLst>
                                          <p:attrName>r</p:attrName>
                                        </p:attrNameLst>
                                      </p:cBhvr>
                                    </p:animRot>
                                    <p:animRot by="120000">
                                      <p:cBhvr>
                                        <p:cTn id="75"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smtClean="0"/>
              <a:t>Designing the training program</a:t>
            </a:r>
            <a:endParaRPr lang="en-US" sz="3000" dirty="0"/>
          </a:p>
        </p:txBody>
      </p:sp>
      <p:sp>
        <p:nvSpPr>
          <p:cNvPr id="3" name="Content Placeholder 2"/>
          <p:cNvSpPr>
            <a:spLocks noGrp="1"/>
          </p:cNvSpPr>
          <p:nvPr>
            <p:ph idx="1"/>
          </p:nvPr>
        </p:nvSpPr>
        <p:spPr>
          <a:xfrm>
            <a:off x="457200" y="1905000"/>
            <a:ext cx="7239000" cy="3114984"/>
          </a:xfrm>
        </p:spPr>
        <p:txBody>
          <a:bodyPr/>
          <a:lstStyle/>
          <a:p>
            <a:r>
              <a:rPr lang="en-US" dirty="0" smtClean="0"/>
              <a:t>Setting learning objectives</a:t>
            </a:r>
          </a:p>
          <a:p>
            <a:r>
              <a:rPr lang="en-US" dirty="0" smtClean="0"/>
              <a:t>Creating a motivational learning environment</a:t>
            </a:r>
          </a:p>
          <a:p>
            <a:r>
              <a:rPr lang="en-US" dirty="0" smtClean="0"/>
              <a:t>Making the learning meaningful</a:t>
            </a:r>
          </a:p>
          <a:p>
            <a:r>
              <a:rPr lang="en-US" dirty="0" smtClean="0"/>
              <a:t>Making skills transfer obvious and easy</a:t>
            </a:r>
          </a:p>
          <a:p>
            <a:r>
              <a:rPr lang="en-US" dirty="0" smtClean="0"/>
              <a:t>Reinforcing the learning</a:t>
            </a:r>
          </a:p>
          <a:p>
            <a:r>
              <a:rPr lang="en-US" dirty="0" smtClean="0"/>
              <a:t>Ensuring transfer of learning to the job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2"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Scale>
                                      <p:cBhvr>
                                        <p:cTn id="15"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3">
                                            <p:txEl>
                                              <p:pRg st="0" end="0"/>
                                            </p:txEl>
                                          </p:spTgt>
                                        </p:tgtEl>
                                        <p:attrNameLst>
                                          <p:attrName>ppt_x</p:attrName>
                                          <p:attrName>ppt_y</p:attrName>
                                        </p:attrNameLst>
                                      </p:cBhvr>
                                    </p:animMotion>
                                    <p:animEffect transition="in" filter="fade">
                                      <p:cBhvr>
                                        <p:cTn id="17" dur="1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2"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Scale>
                                      <p:cBhvr>
                                        <p:cTn id="22"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3">
                                            <p:txEl>
                                              <p:pRg st="1" end="1"/>
                                            </p:txEl>
                                          </p:spTgt>
                                        </p:tgtEl>
                                        <p:attrNameLst>
                                          <p:attrName>ppt_x</p:attrName>
                                          <p:attrName>ppt_y</p:attrName>
                                        </p:attrNameLst>
                                      </p:cBhvr>
                                    </p:animMotion>
                                    <p:animEffect transition="in" filter="fade">
                                      <p:cBhvr>
                                        <p:cTn id="24" dur="10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2" presetClass="entr" presetSubtype="0"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Scale>
                                      <p:cBhvr>
                                        <p:cTn id="29"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3">
                                            <p:txEl>
                                              <p:pRg st="2" end="2"/>
                                            </p:txEl>
                                          </p:spTgt>
                                        </p:tgtEl>
                                        <p:attrNameLst>
                                          <p:attrName>ppt_x</p:attrName>
                                          <p:attrName>ppt_y</p:attrName>
                                        </p:attrNameLst>
                                      </p:cBhvr>
                                    </p:animMotion>
                                    <p:animEffect transition="in" filter="fade">
                                      <p:cBhvr>
                                        <p:cTn id="31" dur="1000"/>
                                        <p:tgtEl>
                                          <p:spTgt spid="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2" presetClass="entr" presetSubtype="0" fill="hold"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Scale>
                                      <p:cBhvr>
                                        <p:cTn id="36" dur="1000" decel="50000" fill="hold">
                                          <p:stCondLst>
                                            <p:cond delay="0"/>
                                          </p:stCondLst>
                                        </p:cTn>
                                        <p:tgtEl>
                                          <p:spTgt spid="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3">
                                            <p:txEl>
                                              <p:pRg st="3" end="3"/>
                                            </p:txEl>
                                          </p:spTgt>
                                        </p:tgtEl>
                                        <p:attrNameLst>
                                          <p:attrName>ppt_x</p:attrName>
                                          <p:attrName>ppt_y</p:attrName>
                                        </p:attrNameLst>
                                      </p:cBhvr>
                                    </p:animMotion>
                                    <p:animEffect transition="in" filter="fade">
                                      <p:cBhvr>
                                        <p:cTn id="38" dur="10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2" presetClass="entr" presetSubtype="0" fill="hold"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Scale>
                                      <p:cBhvr>
                                        <p:cTn id="43" dur="1000" decel="50000" fill="hold">
                                          <p:stCondLst>
                                            <p:cond delay="0"/>
                                          </p:stCondLst>
                                        </p:cTn>
                                        <p:tgtEl>
                                          <p:spTgt spid="3">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1000" decel="50000" fill="hold">
                                          <p:stCondLst>
                                            <p:cond delay="0"/>
                                          </p:stCondLst>
                                        </p:cTn>
                                        <p:tgtEl>
                                          <p:spTgt spid="3">
                                            <p:txEl>
                                              <p:pRg st="4" end="4"/>
                                            </p:txEl>
                                          </p:spTgt>
                                        </p:tgtEl>
                                        <p:attrNameLst>
                                          <p:attrName>ppt_x</p:attrName>
                                          <p:attrName>ppt_y</p:attrName>
                                        </p:attrNameLst>
                                      </p:cBhvr>
                                    </p:animMotion>
                                    <p:animEffect transition="in" filter="fade">
                                      <p:cBhvr>
                                        <p:cTn id="45" dur="1000"/>
                                        <p:tgtEl>
                                          <p:spTgt spid="3">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2" presetClass="entr" presetSubtype="0" fill="hold" nodeType="clickEffect">
                                  <p:stCondLst>
                                    <p:cond delay="0"/>
                                  </p:stCondLst>
                                  <p:childTnLst>
                                    <p:set>
                                      <p:cBhvr>
                                        <p:cTn id="49" dur="1" fill="hold">
                                          <p:stCondLst>
                                            <p:cond delay="0"/>
                                          </p:stCondLst>
                                        </p:cTn>
                                        <p:tgtEl>
                                          <p:spTgt spid="3">
                                            <p:txEl>
                                              <p:pRg st="5" end="5"/>
                                            </p:txEl>
                                          </p:spTgt>
                                        </p:tgtEl>
                                        <p:attrNameLst>
                                          <p:attrName>style.visibility</p:attrName>
                                        </p:attrNameLst>
                                      </p:cBhvr>
                                      <p:to>
                                        <p:strVal val="visible"/>
                                      </p:to>
                                    </p:set>
                                    <p:animScale>
                                      <p:cBhvr>
                                        <p:cTn id="50" dur="1000" decel="50000" fill="hold">
                                          <p:stCondLst>
                                            <p:cond delay="0"/>
                                          </p:stCondLst>
                                        </p:cTn>
                                        <p:tgtEl>
                                          <p:spTgt spid="3">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1" dur="1000" decel="50000" fill="hold">
                                          <p:stCondLst>
                                            <p:cond delay="0"/>
                                          </p:stCondLst>
                                        </p:cTn>
                                        <p:tgtEl>
                                          <p:spTgt spid="3">
                                            <p:txEl>
                                              <p:pRg st="5" end="5"/>
                                            </p:txEl>
                                          </p:spTgt>
                                        </p:tgtEl>
                                        <p:attrNameLst>
                                          <p:attrName>ppt_x</p:attrName>
                                          <p:attrName>ppt_y</p:attrName>
                                        </p:attrNameLst>
                                      </p:cBhvr>
                                    </p:animMotion>
                                    <p:animEffect transition="in" filter="fade">
                                      <p:cBhvr>
                                        <p:cTn id="52"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Developing the program</a:t>
            </a:r>
            <a:endParaRPr lang="en-US" dirty="0"/>
          </a:p>
        </p:txBody>
      </p:sp>
      <p:sp>
        <p:nvSpPr>
          <p:cNvPr id="3" name="Content Placeholder 2"/>
          <p:cNvSpPr>
            <a:spLocks noGrp="1"/>
          </p:cNvSpPr>
          <p:nvPr>
            <p:ph idx="1"/>
          </p:nvPr>
        </p:nvSpPr>
        <p:spPr/>
        <p:txBody>
          <a:bodyPr>
            <a:normAutofit/>
          </a:bodyPr>
          <a:lstStyle/>
          <a:p>
            <a:r>
              <a:rPr lang="en-US" sz="2000" dirty="0" smtClean="0"/>
              <a:t>Means actually assembling/creating the program’s training content and materials.</a:t>
            </a:r>
          </a:p>
          <a:p>
            <a:r>
              <a:rPr lang="en-US" sz="2000" dirty="0" smtClean="0"/>
              <a:t>Choosing the actual content the program will present, as well as designing/choosing the specific instructional methods you will use</a:t>
            </a:r>
            <a:endParaRPr lang="en-US" sz="2000" dirty="0"/>
          </a:p>
        </p:txBody>
      </p:sp>
      <p:pic>
        <p:nvPicPr>
          <p:cNvPr id="5" name="Picture 4" descr="programdev.jpg"/>
          <p:cNvPicPr>
            <a:picLocks noChangeAspect="1"/>
          </p:cNvPicPr>
          <p:nvPr/>
        </p:nvPicPr>
        <p:blipFill>
          <a:blip r:embed="rId2"/>
          <a:stretch>
            <a:fillRect/>
          </a:stretch>
        </p:blipFill>
        <p:spPr>
          <a:xfrm>
            <a:off x="762000" y="3810000"/>
            <a:ext cx="3048000" cy="2362200"/>
          </a:xfrm>
          <a:prstGeom prst="rect">
            <a:avLst/>
          </a:prstGeom>
        </p:spPr>
      </p:pic>
      <p:pic>
        <p:nvPicPr>
          <p:cNvPr id="6" name="Picture 5" descr="management.jpg"/>
          <p:cNvPicPr>
            <a:picLocks noChangeAspect="1"/>
          </p:cNvPicPr>
          <p:nvPr/>
        </p:nvPicPr>
        <p:blipFill>
          <a:blip r:embed="rId3"/>
          <a:stretch>
            <a:fillRect/>
          </a:stretch>
        </p:blipFill>
        <p:spPr>
          <a:xfrm>
            <a:off x="4038600" y="3810000"/>
            <a:ext cx="3276600" cy="2362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1"/>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14"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3">
                                            <p:txEl>
                                              <p:pRg st="0" end="0"/>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21"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23" dur="80"/>
                                        <p:tgtEl>
                                          <p:spTgt spid="3">
                                            <p:txEl>
                                              <p:pRg st="1" end="1"/>
                                            </p:txEl>
                                          </p:spTgt>
                                        </p:tgtEl>
                                        <p:attrNameLst>
                                          <p:attrName>fill.type</p:attrName>
                                        </p:attrNameLst>
                                      </p:cBhvr>
                                      <p:to>
                                        <p:strVal val="solid"/>
                                      </p:to>
                                    </p:set>
                                  </p:childTnLst>
                                </p:cTn>
                              </p:par>
                              <p:par>
                                <p:cTn id="24" presetID="32" presetClass="emph" presetSubtype="0" fill="hold" nodeType="withEffect">
                                  <p:stCondLst>
                                    <p:cond delay="0"/>
                                  </p:stCondLst>
                                  <p:childTnLst>
                                    <p:animClr clrSpc="rgb">
                                      <p:cBhvr override="childStyle">
                                        <p:cTn id="25" dur="100" fill="hold"/>
                                        <p:tgtEl>
                                          <p:spTgt spid="5"/>
                                        </p:tgtEl>
                                        <p:attrNameLst>
                                          <p:attrName>style.color</p:attrName>
                                        </p:attrNameLst>
                                      </p:cBhvr>
                                      <p:to>
                                        <a:schemeClr val="accent2"/>
                                      </p:to>
                                    </p:animClr>
                                    <p:animClr clrSpc="rgb">
                                      <p:cBhvr>
                                        <p:cTn id="26" dur="100" fill="hold"/>
                                        <p:tgtEl>
                                          <p:spTgt spid="5"/>
                                        </p:tgtEl>
                                        <p:attrNameLst>
                                          <p:attrName>fillcolor</p:attrName>
                                        </p:attrNameLst>
                                      </p:cBhvr>
                                      <p:to>
                                        <a:schemeClr val="accent2"/>
                                      </p:to>
                                    </p:animClr>
                                    <p:set>
                                      <p:cBhvr>
                                        <p:cTn id="27" dur="100" fill="hold"/>
                                        <p:tgtEl>
                                          <p:spTgt spid="5"/>
                                        </p:tgtEl>
                                        <p:attrNameLst>
                                          <p:attrName>fill.type</p:attrName>
                                        </p:attrNameLst>
                                      </p:cBhvr>
                                      <p:to>
                                        <p:strVal val="solid"/>
                                      </p:to>
                                    </p:set>
                                    <p:set>
                                      <p:cBhvr>
                                        <p:cTn id="28" dur="100" fill="hold"/>
                                        <p:tgtEl>
                                          <p:spTgt spid="5"/>
                                        </p:tgtEl>
                                        <p:attrNameLst>
                                          <p:attrName>fill.on</p:attrName>
                                        </p:attrNameLst>
                                      </p:cBhvr>
                                      <p:to>
                                        <p:strVal val="true"/>
                                      </p:to>
                                    </p:set>
                                    <p:animRot by="120000">
                                      <p:cBhvr>
                                        <p:cTn id="29" dur="100" fill="hold">
                                          <p:stCondLst>
                                            <p:cond delay="0"/>
                                          </p:stCondLst>
                                        </p:cTn>
                                        <p:tgtEl>
                                          <p:spTgt spid="5"/>
                                        </p:tgtEl>
                                        <p:attrNameLst>
                                          <p:attrName>r</p:attrName>
                                        </p:attrNameLst>
                                      </p:cBhvr>
                                    </p:animRot>
                                    <p:animRot by="-240000">
                                      <p:cBhvr>
                                        <p:cTn id="30" dur="200" fill="hold">
                                          <p:stCondLst>
                                            <p:cond delay="200"/>
                                          </p:stCondLst>
                                        </p:cTn>
                                        <p:tgtEl>
                                          <p:spTgt spid="5"/>
                                        </p:tgtEl>
                                        <p:attrNameLst>
                                          <p:attrName>r</p:attrName>
                                        </p:attrNameLst>
                                      </p:cBhvr>
                                    </p:animRot>
                                    <p:animRot by="240000">
                                      <p:cBhvr>
                                        <p:cTn id="31" dur="200" fill="hold">
                                          <p:stCondLst>
                                            <p:cond delay="400"/>
                                          </p:stCondLst>
                                        </p:cTn>
                                        <p:tgtEl>
                                          <p:spTgt spid="5"/>
                                        </p:tgtEl>
                                        <p:attrNameLst>
                                          <p:attrName>r</p:attrName>
                                        </p:attrNameLst>
                                      </p:cBhvr>
                                    </p:animRot>
                                    <p:animRot by="-240000">
                                      <p:cBhvr>
                                        <p:cTn id="32" dur="200" fill="hold">
                                          <p:stCondLst>
                                            <p:cond delay="600"/>
                                          </p:stCondLst>
                                        </p:cTn>
                                        <p:tgtEl>
                                          <p:spTgt spid="5"/>
                                        </p:tgtEl>
                                        <p:attrNameLst>
                                          <p:attrName>r</p:attrName>
                                        </p:attrNameLst>
                                      </p:cBhvr>
                                    </p:animRot>
                                    <p:animRot by="120000">
                                      <p:cBhvr>
                                        <p:cTn id="33" dur="200" fill="hold">
                                          <p:stCondLst>
                                            <p:cond delay="800"/>
                                          </p:stCondLst>
                                        </p:cTn>
                                        <p:tgtEl>
                                          <p:spTgt spid="5"/>
                                        </p:tgtEl>
                                        <p:attrNameLst>
                                          <p:attrName>r</p:attrName>
                                        </p:attrNameLst>
                                      </p:cBhvr>
                                    </p:animRot>
                                  </p:childTnLst>
                                </p:cTn>
                              </p:par>
                              <p:par>
                                <p:cTn id="34" presetID="32" presetClass="emph" presetSubtype="0" fill="hold" nodeType="withEffect">
                                  <p:stCondLst>
                                    <p:cond delay="0"/>
                                  </p:stCondLst>
                                  <p:childTnLst>
                                    <p:animClr clrSpc="rgb">
                                      <p:cBhvr override="childStyle">
                                        <p:cTn id="35" dur="100" fill="hold"/>
                                        <p:tgtEl>
                                          <p:spTgt spid="6"/>
                                        </p:tgtEl>
                                        <p:attrNameLst>
                                          <p:attrName>style.color</p:attrName>
                                        </p:attrNameLst>
                                      </p:cBhvr>
                                      <p:to>
                                        <a:schemeClr val="accent2"/>
                                      </p:to>
                                    </p:animClr>
                                    <p:animClr clrSpc="rgb">
                                      <p:cBhvr>
                                        <p:cTn id="36" dur="100" fill="hold"/>
                                        <p:tgtEl>
                                          <p:spTgt spid="6"/>
                                        </p:tgtEl>
                                        <p:attrNameLst>
                                          <p:attrName>fillcolor</p:attrName>
                                        </p:attrNameLst>
                                      </p:cBhvr>
                                      <p:to>
                                        <a:schemeClr val="accent2"/>
                                      </p:to>
                                    </p:animClr>
                                    <p:set>
                                      <p:cBhvr>
                                        <p:cTn id="37" dur="100" fill="hold"/>
                                        <p:tgtEl>
                                          <p:spTgt spid="6"/>
                                        </p:tgtEl>
                                        <p:attrNameLst>
                                          <p:attrName>fill.type</p:attrName>
                                        </p:attrNameLst>
                                      </p:cBhvr>
                                      <p:to>
                                        <p:strVal val="solid"/>
                                      </p:to>
                                    </p:set>
                                    <p:set>
                                      <p:cBhvr>
                                        <p:cTn id="38" dur="100" fill="hold"/>
                                        <p:tgtEl>
                                          <p:spTgt spid="6"/>
                                        </p:tgtEl>
                                        <p:attrNameLst>
                                          <p:attrName>fill.on</p:attrName>
                                        </p:attrNameLst>
                                      </p:cBhvr>
                                      <p:to>
                                        <p:strVal val="true"/>
                                      </p:to>
                                    </p:set>
                                    <p:animRot by="120000">
                                      <p:cBhvr>
                                        <p:cTn id="39" dur="100" fill="hold">
                                          <p:stCondLst>
                                            <p:cond delay="0"/>
                                          </p:stCondLst>
                                        </p:cTn>
                                        <p:tgtEl>
                                          <p:spTgt spid="6"/>
                                        </p:tgtEl>
                                        <p:attrNameLst>
                                          <p:attrName>r</p:attrName>
                                        </p:attrNameLst>
                                      </p:cBhvr>
                                    </p:animRot>
                                    <p:animRot by="-240000">
                                      <p:cBhvr>
                                        <p:cTn id="40" dur="200" fill="hold">
                                          <p:stCondLst>
                                            <p:cond delay="200"/>
                                          </p:stCondLst>
                                        </p:cTn>
                                        <p:tgtEl>
                                          <p:spTgt spid="6"/>
                                        </p:tgtEl>
                                        <p:attrNameLst>
                                          <p:attrName>r</p:attrName>
                                        </p:attrNameLst>
                                      </p:cBhvr>
                                    </p:animRot>
                                    <p:animRot by="240000">
                                      <p:cBhvr>
                                        <p:cTn id="41" dur="200" fill="hold">
                                          <p:stCondLst>
                                            <p:cond delay="400"/>
                                          </p:stCondLst>
                                        </p:cTn>
                                        <p:tgtEl>
                                          <p:spTgt spid="6"/>
                                        </p:tgtEl>
                                        <p:attrNameLst>
                                          <p:attrName>r</p:attrName>
                                        </p:attrNameLst>
                                      </p:cBhvr>
                                    </p:animRot>
                                    <p:animRot by="-240000">
                                      <p:cBhvr>
                                        <p:cTn id="42" dur="200" fill="hold">
                                          <p:stCondLst>
                                            <p:cond delay="600"/>
                                          </p:stCondLst>
                                        </p:cTn>
                                        <p:tgtEl>
                                          <p:spTgt spid="6"/>
                                        </p:tgtEl>
                                        <p:attrNameLst>
                                          <p:attrName>r</p:attrName>
                                        </p:attrNameLst>
                                      </p:cBhvr>
                                    </p:animRot>
                                    <p:animRot by="120000">
                                      <p:cBhvr>
                                        <p:cTn id="43"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9272" y="0"/>
            <a:ext cx="6019800" cy="914400"/>
          </a:xfrm>
        </p:spPr>
        <p:txBody>
          <a:bodyPr>
            <a:noAutofit/>
          </a:bodyPr>
          <a:lstStyle/>
          <a:p>
            <a:pPr algn="ctr"/>
            <a:r>
              <a:rPr lang="en-US" sz="2800" dirty="0" smtClean="0">
                <a:latin typeface="Californian FB" pitchFamily="18" charset="0"/>
              </a:rPr>
              <a:t>TRAINING</a:t>
            </a:r>
            <a:r>
              <a:rPr lang="en-US" sz="2800" dirty="0">
                <a:latin typeface="Californian FB" pitchFamily="18" charset="0"/>
              </a:rPr>
              <a:t> </a:t>
            </a:r>
            <a:r>
              <a:rPr lang="en-US" sz="2800" dirty="0" smtClean="0">
                <a:latin typeface="Californian FB" pitchFamily="18" charset="0"/>
              </a:rPr>
              <a:t>AND DEVELOPMENT</a:t>
            </a:r>
            <a:endParaRPr lang="en-US" sz="2800" dirty="0">
              <a:latin typeface="Californian FB" pitchFamily="18" charset="0"/>
            </a:endParaRPr>
          </a:p>
        </p:txBody>
      </p:sp>
      <p:sp>
        <p:nvSpPr>
          <p:cNvPr id="3" name="Content Placeholder 2"/>
          <p:cNvSpPr>
            <a:spLocks noGrp="1"/>
          </p:cNvSpPr>
          <p:nvPr>
            <p:ph idx="1"/>
          </p:nvPr>
        </p:nvSpPr>
        <p:spPr>
          <a:xfrm>
            <a:off x="381000" y="4876800"/>
            <a:ext cx="8229600" cy="1600200"/>
          </a:xfrm>
        </p:spPr>
        <p:txBody>
          <a:bodyPr>
            <a:normAutofit fontScale="77500" lnSpcReduction="20000"/>
          </a:bodyPr>
          <a:lstStyle/>
          <a:p>
            <a:pPr algn="just"/>
            <a:r>
              <a:rPr lang="en-US" b="1" dirty="0"/>
              <a:t>Training and development</a:t>
            </a:r>
            <a:r>
              <a:rPr lang="en-US" dirty="0"/>
              <a:t> is a function of human resource management concerned with organizational activity aimed at bettering the performance of individuals and groups in organizational settings. It has been known by several names, including "human </a:t>
            </a:r>
            <a:r>
              <a:rPr lang="en-US" dirty="0" smtClean="0"/>
              <a:t>resource </a:t>
            </a:r>
            <a:r>
              <a:rPr lang="en-US" b="1" dirty="0" smtClean="0"/>
              <a:t>development</a:t>
            </a:r>
            <a:r>
              <a:rPr lang="en-US" dirty="0"/>
              <a:t>", and "learning and </a:t>
            </a:r>
            <a:r>
              <a:rPr lang="en-US" b="1" dirty="0"/>
              <a:t>development</a:t>
            </a:r>
            <a:r>
              <a:rPr lang="en-US" dirty="0"/>
              <a:t>".</a:t>
            </a:r>
          </a:p>
          <a:p>
            <a:pPr algn="just"/>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562600" y="1219200"/>
            <a:ext cx="914400" cy="914400"/>
          </a:xfrm>
          <a:prstGeom prst="rect">
            <a:avLst/>
          </a:prstGeom>
          <a:effectLst>
            <a:softEdge rad="31750"/>
          </a:effectLst>
        </p:spPr>
      </p:pic>
    </p:spTree>
    <p:extLst>
      <p:ext uri="{BB962C8B-B14F-4D97-AF65-F5344CB8AC3E}">
        <p14:creationId xmlns:p14="http://schemas.microsoft.com/office/powerpoint/2010/main" xmlns="" val="10186169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Clr clrSpc="rgb">
                                      <p:cBhvr override="childStyle">
                                        <p:cTn id="6" dur="100" fill="hold"/>
                                        <p:tgtEl>
                                          <p:spTgt spid="5"/>
                                        </p:tgtEl>
                                        <p:attrNameLst>
                                          <p:attrName>style.color</p:attrName>
                                        </p:attrNameLst>
                                      </p:cBhvr>
                                      <p:to>
                                        <a:schemeClr val="accent2"/>
                                      </p:to>
                                    </p:animClr>
                                    <p:animClr clrSpc="rgb">
                                      <p:cBhvr>
                                        <p:cTn id="7" dur="100" fill="hold"/>
                                        <p:tgtEl>
                                          <p:spTgt spid="5"/>
                                        </p:tgtEl>
                                        <p:attrNameLst>
                                          <p:attrName>fillcolor</p:attrName>
                                        </p:attrNameLst>
                                      </p:cBhvr>
                                      <p:to>
                                        <a:schemeClr val="accent2"/>
                                      </p:to>
                                    </p:animClr>
                                    <p:set>
                                      <p:cBhvr>
                                        <p:cTn id="8" dur="100" fill="hold"/>
                                        <p:tgtEl>
                                          <p:spTgt spid="5"/>
                                        </p:tgtEl>
                                        <p:attrNameLst>
                                          <p:attrName>fill.type</p:attrName>
                                        </p:attrNameLst>
                                      </p:cBhvr>
                                      <p:to>
                                        <p:strVal val="solid"/>
                                      </p:to>
                                    </p:set>
                                    <p:set>
                                      <p:cBhvr>
                                        <p:cTn id="9" dur="100" fill="hold"/>
                                        <p:tgtEl>
                                          <p:spTgt spid="5"/>
                                        </p:tgtEl>
                                        <p:attrNameLst>
                                          <p:attrName>fill.on</p:attrName>
                                        </p:attrNameLst>
                                      </p:cBhvr>
                                      <p:to>
                                        <p:strVal val="true"/>
                                      </p:to>
                                    </p:set>
                                    <p:animRot by="120000">
                                      <p:cBhvr>
                                        <p:cTn id="10" dur="100" fill="hold">
                                          <p:stCondLst>
                                            <p:cond delay="0"/>
                                          </p:stCondLst>
                                        </p:cTn>
                                        <p:tgtEl>
                                          <p:spTgt spid="5"/>
                                        </p:tgtEl>
                                        <p:attrNameLst>
                                          <p:attrName>r</p:attrName>
                                        </p:attrNameLst>
                                      </p:cBhvr>
                                    </p:animRot>
                                    <p:animRot by="-240000">
                                      <p:cBhvr>
                                        <p:cTn id="11" dur="200" fill="hold">
                                          <p:stCondLst>
                                            <p:cond delay="200"/>
                                          </p:stCondLst>
                                        </p:cTn>
                                        <p:tgtEl>
                                          <p:spTgt spid="5"/>
                                        </p:tgtEl>
                                        <p:attrNameLst>
                                          <p:attrName>r</p:attrName>
                                        </p:attrNameLst>
                                      </p:cBhvr>
                                    </p:animRot>
                                    <p:animRot by="240000">
                                      <p:cBhvr>
                                        <p:cTn id="12" dur="200" fill="hold">
                                          <p:stCondLst>
                                            <p:cond delay="400"/>
                                          </p:stCondLst>
                                        </p:cTn>
                                        <p:tgtEl>
                                          <p:spTgt spid="5"/>
                                        </p:tgtEl>
                                        <p:attrNameLst>
                                          <p:attrName>r</p:attrName>
                                        </p:attrNameLst>
                                      </p:cBhvr>
                                    </p:animRot>
                                    <p:animRot by="-240000">
                                      <p:cBhvr>
                                        <p:cTn id="13" dur="200" fill="hold">
                                          <p:stCondLst>
                                            <p:cond delay="600"/>
                                          </p:stCondLst>
                                        </p:cTn>
                                        <p:tgtEl>
                                          <p:spTgt spid="5"/>
                                        </p:tgtEl>
                                        <p:attrNameLst>
                                          <p:attrName>r</p:attrName>
                                        </p:attrNameLst>
                                      </p:cBhvr>
                                    </p:animRot>
                                    <p:animRot by="120000">
                                      <p:cBhvr>
                                        <p:cTn id="14" dur="200" fill="hold">
                                          <p:stCondLst>
                                            <p:cond delay="800"/>
                                          </p:stCondLst>
                                        </p:cTn>
                                        <p:tgtEl>
                                          <p:spTgt spid="5"/>
                                        </p:tgtEl>
                                        <p:attrNameLst>
                                          <p:attrName>r</p:attrName>
                                        </p:attrNameLst>
                                      </p:cBhvr>
                                    </p:animRot>
                                  </p:childTnLst>
                                </p:cTn>
                              </p:par>
                              <p:par>
                                <p:cTn id="15" presetID="26" presetClass="emph" presetSubtype="0" fill="hold" grpId="0" nodeType="withEffect">
                                  <p:stCondLst>
                                    <p:cond delay="0"/>
                                  </p:stCondLst>
                                  <p:childTnLst>
                                    <p:animEffect transition="out" filter="fade">
                                      <p:cBhvr>
                                        <p:cTn id="16" dur="500" tmFilter="0, 0; .2, .5; .8, .5; 1, 0"/>
                                        <p:tgtEl>
                                          <p:spTgt spid="2"/>
                                        </p:tgtEl>
                                      </p:cBhvr>
                                    </p:animEffect>
                                    <p:animScale>
                                      <p:cBhvr>
                                        <p:cTn id="17" dur="250" autoRev="1" fill="hold"/>
                                        <p:tgtEl>
                                          <p:spTgt spid="2"/>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diamond(in)">
                                      <p:cBhvr>
                                        <p:cTn id="2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ontent_management_table.jpg"/>
          <p:cNvPicPr>
            <a:picLocks noGrp="1" noChangeAspect="1"/>
          </p:cNvPicPr>
          <p:nvPr>
            <p:ph idx="1"/>
          </p:nvPr>
        </p:nvPicPr>
        <p:blipFill>
          <a:blip r:embed="rId2"/>
          <a:stretch>
            <a:fillRect/>
          </a:stretch>
        </p:blipFill>
        <p:spPr>
          <a:xfrm>
            <a:off x="0" y="762000"/>
            <a:ext cx="8137864" cy="6096000"/>
          </a:xfrm>
        </p:spPr>
      </p:pic>
      <p:sp>
        <p:nvSpPr>
          <p:cNvPr id="5" name="Rectangle 4"/>
          <p:cNvSpPr/>
          <p:nvPr/>
        </p:nvSpPr>
        <p:spPr>
          <a:xfrm>
            <a:off x="914400" y="304800"/>
            <a:ext cx="6400800" cy="1169551"/>
          </a:xfrm>
          <a:prstGeom prst="rect">
            <a:avLst/>
          </a:prstGeom>
          <a:noFill/>
        </p:spPr>
        <p:txBody>
          <a:bodyPr wrap="square" lIns="91440" tIns="45720" rIns="91440" bIns="45720">
            <a:spAutoFit/>
          </a:bodyPr>
          <a:lstStyle/>
          <a:p>
            <a:pPr algn="ctr"/>
            <a:r>
              <a:rPr lang="en-US" sz="35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MANAGING ORGANIZATIONAL</a:t>
            </a:r>
          </a:p>
          <a:p>
            <a:pPr algn="ctr"/>
            <a:r>
              <a:rPr lang="en-US" sz="35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CHANGE PROGRAMS</a:t>
            </a:r>
            <a:endParaRPr lang="en-US" sz="35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70" decel="100000"/>
                                        <p:tgtEl>
                                          <p:spTgt spid="5"/>
                                        </p:tgtEl>
                                      </p:cBhvr>
                                    </p:animEffect>
                                    <p:animScale>
                                      <p:cBhvr>
                                        <p:cTn id="8" dur="770" decel="100000"/>
                                        <p:tgtEl>
                                          <p:spTgt spid="5"/>
                                        </p:tgtEl>
                                      </p:cBhvr>
                                      <p:from x="10000" y="10000"/>
                                      <p:to x="200000" y="450000"/>
                                    </p:animScale>
                                    <p:animScale>
                                      <p:cBhvr>
                                        <p:cTn id="9" dur="1230" accel="100000" fill="hold">
                                          <p:stCondLst>
                                            <p:cond delay="770"/>
                                          </p:stCondLst>
                                        </p:cTn>
                                        <p:tgtEl>
                                          <p:spTgt spid="5"/>
                                        </p:tgtEl>
                                      </p:cBhvr>
                                      <p:from x="200000" y="450000"/>
                                      <p:to x="100000" y="100000"/>
                                    </p:animScale>
                                    <p:set>
                                      <p:cBhvr>
                                        <p:cTn id="10" dur="770" fill="hold"/>
                                        <p:tgtEl>
                                          <p:spTgt spid="5"/>
                                        </p:tgtEl>
                                        <p:attrNameLst>
                                          <p:attrName>ppt_x</p:attrName>
                                        </p:attrNameLst>
                                      </p:cBhvr>
                                      <p:to>
                                        <p:strVal val="(0.5)"/>
                                      </p:to>
                                    </p:set>
                                    <p:anim from="(0.5)" to="(#ppt_x)" calcmode="lin" valueType="num">
                                      <p:cBhvr>
                                        <p:cTn id="11" dur="1230" accel="100000" fill="hold">
                                          <p:stCondLst>
                                            <p:cond delay="770"/>
                                          </p:stCondLst>
                                        </p:cTn>
                                        <p:tgtEl>
                                          <p:spTgt spid="5"/>
                                        </p:tgtEl>
                                        <p:attrNameLst>
                                          <p:attrName>ppt_x</p:attrName>
                                        </p:attrNameLst>
                                      </p:cBhvr>
                                    </p:anim>
                                    <p:set>
                                      <p:cBhvr>
                                        <p:cTn id="12" dur="770" fill="hold"/>
                                        <p:tgtEl>
                                          <p:spTgt spid="5"/>
                                        </p:tgtEl>
                                        <p:attrNameLst>
                                          <p:attrName>ppt_y</p:attrName>
                                        </p:attrNameLst>
                                      </p:cBhvr>
                                      <p:to>
                                        <p:strVal val="(#ppt_y+0.4)"/>
                                      </p:to>
                                    </p:set>
                                    <p:anim from="(#ppt_y+0.4)" to="(#ppt_y)" calcmode="lin" valueType="num">
                                      <p:cBhvr>
                                        <p:cTn id="13" dur="1230" accel="100000" fill="hold">
                                          <p:stCondLst>
                                            <p:cond delay="770"/>
                                          </p:stCondLst>
                                        </p:cTn>
                                        <p:tgtEl>
                                          <p:spTgt spid="5"/>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32" presetClass="emph" presetSubtype="0" fill="hold" nodeType="clickEffect">
                                  <p:stCondLst>
                                    <p:cond delay="0"/>
                                  </p:stCondLst>
                                  <p:childTnLst>
                                    <p:animClr clrSpc="rgb">
                                      <p:cBhvr override="childStyle">
                                        <p:cTn id="17" dur="100" fill="hold"/>
                                        <p:tgtEl>
                                          <p:spTgt spid="4"/>
                                        </p:tgtEl>
                                        <p:attrNameLst>
                                          <p:attrName>style.color</p:attrName>
                                        </p:attrNameLst>
                                      </p:cBhvr>
                                      <p:to>
                                        <a:schemeClr val="accent2"/>
                                      </p:to>
                                    </p:animClr>
                                    <p:animClr clrSpc="rgb">
                                      <p:cBhvr>
                                        <p:cTn id="18" dur="100" fill="hold"/>
                                        <p:tgtEl>
                                          <p:spTgt spid="4"/>
                                        </p:tgtEl>
                                        <p:attrNameLst>
                                          <p:attrName>fillcolor</p:attrName>
                                        </p:attrNameLst>
                                      </p:cBhvr>
                                      <p:to>
                                        <a:schemeClr val="accent2"/>
                                      </p:to>
                                    </p:animClr>
                                    <p:set>
                                      <p:cBhvr>
                                        <p:cTn id="19" dur="100" fill="hold"/>
                                        <p:tgtEl>
                                          <p:spTgt spid="4"/>
                                        </p:tgtEl>
                                        <p:attrNameLst>
                                          <p:attrName>fill.type</p:attrName>
                                        </p:attrNameLst>
                                      </p:cBhvr>
                                      <p:to>
                                        <p:strVal val="solid"/>
                                      </p:to>
                                    </p:set>
                                    <p:set>
                                      <p:cBhvr>
                                        <p:cTn id="20" dur="100" fill="hold"/>
                                        <p:tgtEl>
                                          <p:spTgt spid="4"/>
                                        </p:tgtEl>
                                        <p:attrNameLst>
                                          <p:attrName>fill.on</p:attrName>
                                        </p:attrNameLst>
                                      </p:cBhvr>
                                      <p:to>
                                        <p:strVal val="true"/>
                                      </p:to>
                                    </p:set>
                                    <p:animRot by="120000">
                                      <p:cBhvr>
                                        <p:cTn id="21" dur="100" fill="hold">
                                          <p:stCondLst>
                                            <p:cond delay="0"/>
                                          </p:stCondLst>
                                        </p:cTn>
                                        <p:tgtEl>
                                          <p:spTgt spid="4"/>
                                        </p:tgtEl>
                                        <p:attrNameLst>
                                          <p:attrName>r</p:attrName>
                                        </p:attrNameLst>
                                      </p:cBhvr>
                                    </p:animRot>
                                    <p:animRot by="-240000">
                                      <p:cBhvr>
                                        <p:cTn id="22" dur="200" fill="hold">
                                          <p:stCondLst>
                                            <p:cond delay="200"/>
                                          </p:stCondLst>
                                        </p:cTn>
                                        <p:tgtEl>
                                          <p:spTgt spid="4"/>
                                        </p:tgtEl>
                                        <p:attrNameLst>
                                          <p:attrName>r</p:attrName>
                                        </p:attrNameLst>
                                      </p:cBhvr>
                                    </p:animRot>
                                    <p:animRot by="240000">
                                      <p:cBhvr>
                                        <p:cTn id="23" dur="200" fill="hold">
                                          <p:stCondLst>
                                            <p:cond delay="400"/>
                                          </p:stCondLst>
                                        </p:cTn>
                                        <p:tgtEl>
                                          <p:spTgt spid="4"/>
                                        </p:tgtEl>
                                        <p:attrNameLst>
                                          <p:attrName>r</p:attrName>
                                        </p:attrNameLst>
                                      </p:cBhvr>
                                    </p:animRot>
                                    <p:animRot by="-240000">
                                      <p:cBhvr>
                                        <p:cTn id="24" dur="200" fill="hold">
                                          <p:stCondLst>
                                            <p:cond delay="600"/>
                                          </p:stCondLst>
                                        </p:cTn>
                                        <p:tgtEl>
                                          <p:spTgt spid="4"/>
                                        </p:tgtEl>
                                        <p:attrNameLst>
                                          <p:attrName>r</p:attrName>
                                        </p:attrNameLst>
                                      </p:cBhvr>
                                    </p:animRot>
                                    <p:animRot by="120000">
                                      <p:cBhvr>
                                        <p:cTn id="25"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7239000" cy="1143000"/>
          </a:xfrm>
        </p:spPr>
        <p:txBody>
          <a:bodyPr/>
          <a:lstStyle/>
          <a:p>
            <a:r>
              <a:rPr lang="en-US" dirty="0" smtClean="0"/>
              <a:t>WHAT TO CHANGE</a:t>
            </a:r>
            <a:endParaRPr lang="en-US" dirty="0"/>
          </a:p>
        </p:txBody>
      </p:sp>
      <p:sp>
        <p:nvSpPr>
          <p:cNvPr id="3" name="Content Placeholder 2"/>
          <p:cNvSpPr>
            <a:spLocks noGrp="1"/>
          </p:cNvSpPr>
          <p:nvPr>
            <p:ph idx="1"/>
          </p:nvPr>
        </p:nvSpPr>
        <p:spPr>
          <a:xfrm>
            <a:off x="304800" y="2362200"/>
            <a:ext cx="7239000" cy="1667184"/>
          </a:xfrm>
        </p:spPr>
        <p:txBody>
          <a:bodyPr>
            <a:normAutofit/>
          </a:bodyPr>
          <a:lstStyle/>
          <a:p>
            <a:r>
              <a:rPr lang="en-US" dirty="0" smtClean="0"/>
              <a:t>Strategic Change</a:t>
            </a:r>
          </a:p>
          <a:p>
            <a:pPr>
              <a:buNone/>
            </a:pPr>
            <a:endParaRPr lang="en-US" dirty="0" smtClean="0"/>
          </a:p>
          <a:p>
            <a:r>
              <a:rPr lang="en-US" dirty="0" smtClean="0"/>
              <a:t>Other Changes</a:t>
            </a:r>
          </a:p>
          <a:p>
            <a:pPr>
              <a:buNone/>
            </a:pPr>
            <a:endParaRPr lang="en-US" dirty="0" smtClean="0"/>
          </a:p>
        </p:txBody>
      </p:sp>
      <p:pic>
        <p:nvPicPr>
          <p:cNvPr id="6" name="Picture 5" descr="kotter-change-phases-software-tool_medium.gif"/>
          <p:cNvPicPr>
            <a:picLocks noChangeAspect="1"/>
          </p:cNvPicPr>
          <p:nvPr/>
        </p:nvPicPr>
        <p:blipFill>
          <a:blip r:embed="rId2"/>
          <a:stretch>
            <a:fillRect/>
          </a:stretch>
        </p:blipFill>
        <p:spPr>
          <a:xfrm>
            <a:off x="4419600" y="3962400"/>
            <a:ext cx="3276600" cy="2590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0" presetClass="entr" presetSubtype="0" decel="10000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p:cTn id="25"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26"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27" dur="1000"/>
                                        <p:tgtEl>
                                          <p:spTgt spid="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0" presetClass="entr" presetSubtype="0" decel="10000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 calcmode="lin" valueType="num">
                                      <p:cBhvr>
                                        <p:cTn id="32"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33"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34" dur="1000"/>
                                        <p:tgtEl>
                                          <p:spTgt spid="3">
                                            <p:txEl>
                                              <p:pRg st="2" end="2"/>
                                            </p:txEl>
                                          </p:spTgt>
                                        </p:tgtEl>
                                      </p:cBhvr>
                                    </p:animEffect>
                                  </p:childTnLst>
                                </p:cTn>
                              </p:par>
                              <p:par>
                                <p:cTn id="35" presetID="26" presetClass="entr" presetSubtype="0" fill="hold"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down)">
                                      <p:cBhvr>
                                        <p:cTn id="37" dur="580">
                                          <p:stCondLst>
                                            <p:cond delay="0"/>
                                          </p:stCondLst>
                                        </p:cTn>
                                        <p:tgtEl>
                                          <p:spTgt spid="6"/>
                                        </p:tgtEl>
                                      </p:cBhvr>
                                    </p:animEffect>
                                    <p:anim calcmode="lin" valueType="num">
                                      <p:cBhvr>
                                        <p:cTn id="3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3" dur="26">
                                          <p:stCondLst>
                                            <p:cond delay="650"/>
                                          </p:stCondLst>
                                        </p:cTn>
                                        <p:tgtEl>
                                          <p:spTgt spid="6"/>
                                        </p:tgtEl>
                                      </p:cBhvr>
                                      <p:to x="100000" y="60000"/>
                                    </p:animScale>
                                    <p:animScale>
                                      <p:cBhvr>
                                        <p:cTn id="44" dur="166" decel="50000">
                                          <p:stCondLst>
                                            <p:cond delay="676"/>
                                          </p:stCondLst>
                                        </p:cTn>
                                        <p:tgtEl>
                                          <p:spTgt spid="6"/>
                                        </p:tgtEl>
                                      </p:cBhvr>
                                      <p:to x="100000" y="100000"/>
                                    </p:animScale>
                                    <p:animScale>
                                      <p:cBhvr>
                                        <p:cTn id="45" dur="26">
                                          <p:stCondLst>
                                            <p:cond delay="1312"/>
                                          </p:stCondLst>
                                        </p:cTn>
                                        <p:tgtEl>
                                          <p:spTgt spid="6"/>
                                        </p:tgtEl>
                                      </p:cBhvr>
                                      <p:to x="100000" y="80000"/>
                                    </p:animScale>
                                    <p:animScale>
                                      <p:cBhvr>
                                        <p:cTn id="46" dur="166" decel="50000">
                                          <p:stCondLst>
                                            <p:cond delay="1338"/>
                                          </p:stCondLst>
                                        </p:cTn>
                                        <p:tgtEl>
                                          <p:spTgt spid="6"/>
                                        </p:tgtEl>
                                      </p:cBhvr>
                                      <p:to x="100000" y="100000"/>
                                    </p:animScale>
                                    <p:animScale>
                                      <p:cBhvr>
                                        <p:cTn id="47" dur="26">
                                          <p:stCondLst>
                                            <p:cond delay="1642"/>
                                          </p:stCondLst>
                                        </p:cTn>
                                        <p:tgtEl>
                                          <p:spTgt spid="6"/>
                                        </p:tgtEl>
                                      </p:cBhvr>
                                      <p:to x="100000" y="90000"/>
                                    </p:animScale>
                                    <p:animScale>
                                      <p:cBhvr>
                                        <p:cTn id="48" dur="166" decel="50000">
                                          <p:stCondLst>
                                            <p:cond delay="1668"/>
                                          </p:stCondLst>
                                        </p:cTn>
                                        <p:tgtEl>
                                          <p:spTgt spid="6"/>
                                        </p:tgtEl>
                                      </p:cBhvr>
                                      <p:to x="100000" y="100000"/>
                                    </p:animScale>
                                    <p:animScale>
                                      <p:cBhvr>
                                        <p:cTn id="49" dur="26">
                                          <p:stCondLst>
                                            <p:cond delay="1808"/>
                                          </p:stCondLst>
                                        </p:cTn>
                                        <p:tgtEl>
                                          <p:spTgt spid="6"/>
                                        </p:tgtEl>
                                      </p:cBhvr>
                                      <p:to x="100000" y="95000"/>
                                    </p:animScale>
                                    <p:animScale>
                                      <p:cBhvr>
                                        <p:cTn id="5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239000" cy="1143000"/>
          </a:xfrm>
        </p:spPr>
        <p:txBody>
          <a:bodyPr>
            <a:normAutofit/>
          </a:bodyPr>
          <a:lstStyle/>
          <a:p>
            <a:r>
              <a:rPr lang="en-US" dirty="0" err="1" smtClean="0"/>
              <a:t>Lewin’s</a:t>
            </a:r>
            <a:r>
              <a:rPr lang="en-US" dirty="0" smtClean="0"/>
              <a:t> change process</a:t>
            </a:r>
            <a:endParaRPr lang="en-US" dirty="0"/>
          </a:p>
        </p:txBody>
      </p:sp>
      <p:pic>
        <p:nvPicPr>
          <p:cNvPr id="4" name="Content Placeholder 3" descr="change_modellewin.jpg"/>
          <p:cNvPicPr>
            <a:picLocks noGrp="1" noChangeAspect="1"/>
          </p:cNvPicPr>
          <p:nvPr>
            <p:ph idx="1"/>
          </p:nvPr>
        </p:nvPicPr>
        <p:blipFill>
          <a:blip r:embed="rId2"/>
          <a:stretch>
            <a:fillRect/>
          </a:stretch>
        </p:blipFill>
        <p:spPr>
          <a:xfrm>
            <a:off x="1066800" y="1752600"/>
            <a:ext cx="5410200" cy="40386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par>
                                <p:cTn id="12" presetID="32" presetClass="emph" presetSubtype="0" fill="hold" nodeType="withEffect">
                                  <p:stCondLst>
                                    <p:cond delay="0"/>
                                  </p:stCondLst>
                                  <p:childTnLst>
                                    <p:animClr clrSpc="rgb">
                                      <p:cBhvr override="childStyle">
                                        <p:cTn id="13" dur="100" fill="hold"/>
                                        <p:tgtEl>
                                          <p:spTgt spid="4"/>
                                        </p:tgtEl>
                                        <p:attrNameLst>
                                          <p:attrName>style.color</p:attrName>
                                        </p:attrNameLst>
                                      </p:cBhvr>
                                      <p:to>
                                        <a:schemeClr val="accent2"/>
                                      </p:to>
                                    </p:animClr>
                                    <p:animClr clrSpc="rgb">
                                      <p:cBhvr>
                                        <p:cTn id="14" dur="100" fill="hold"/>
                                        <p:tgtEl>
                                          <p:spTgt spid="4"/>
                                        </p:tgtEl>
                                        <p:attrNameLst>
                                          <p:attrName>fillcolor</p:attrName>
                                        </p:attrNameLst>
                                      </p:cBhvr>
                                      <p:to>
                                        <a:schemeClr val="accent2"/>
                                      </p:to>
                                    </p:animClr>
                                    <p:set>
                                      <p:cBhvr>
                                        <p:cTn id="15" dur="100" fill="hold"/>
                                        <p:tgtEl>
                                          <p:spTgt spid="4"/>
                                        </p:tgtEl>
                                        <p:attrNameLst>
                                          <p:attrName>fill.type</p:attrName>
                                        </p:attrNameLst>
                                      </p:cBhvr>
                                      <p:to>
                                        <p:strVal val="solid"/>
                                      </p:to>
                                    </p:set>
                                    <p:set>
                                      <p:cBhvr>
                                        <p:cTn id="16" dur="100" fill="hold"/>
                                        <p:tgtEl>
                                          <p:spTgt spid="4"/>
                                        </p:tgtEl>
                                        <p:attrNameLst>
                                          <p:attrName>fill.on</p:attrName>
                                        </p:attrNameLst>
                                      </p:cBhvr>
                                      <p:to>
                                        <p:strVal val="true"/>
                                      </p:to>
                                    </p:set>
                                    <p:animRot by="120000">
                                      <p:cBhvr>
                                        <p:cTn id="17" dur="100" fill="hold">
                                          <p:stCondLst>
                                            <p:cond delay="0"/>
                                          </p:stCondLst>
                                        </p:cTn>
                                        <p:tgtEl>
                                          <p:spTgt spid="4"/>
                                        </p:tgtEl>
                                        <p:attrNameLst>
                                          <p:attrName>r</p:attrName>
                                        </p:attrNameLst>
                                      </p:cBhvr>
                                    </p:animRot>
                                    <p:animRot by="-240000">
                                      <p:cBhvr>
                                        <p:cTn id="18" dur="200" fill="hold">
                                          <p:stCondLst>
                                            <p:cond delay="200"/>
                                          </p:stCondLst>
                                        </p:cTn>
                                        <p:tgtEl>
                                          <p:spTgt spid="4"/>
                                        </p:tgtEl>
                                        <p:attrNameLst>
                                          <p:attrName>r</p:attrName>
                                        </p:attrNameLst>
                                      </p:cBhvr>
                                    </p:animRot>
                                    <p:animRot by="240000">
                                      <p:cBhvr>
                                        <p:cTn id="19" dur="200" fill="hold">
                                          <p:stCondLst>
                                            <p:cond delay="400"/>
                                          </p:stCondLst>
                                        </p:cTn>
                                        <p:tgtEl>
                                          <p:spTgt spid="4"/>
                                        </p:tgtEl>
                                        <p:attrNameLst>
                                          <p:attrName>r</p:attrName>
                                        </p:attrNameLst>
                                      </p:cBhvr>
                                    </p:animRot>
                                    <p:animRot by="-240000">
                                      <p:cBhvr>
                                        <p:cTn id="20" dur="200" fill="hold">
                                          <p:stCondLst>
                                            <p:cond delay="600"/>
                                          </p:stCondLst>
                                        </p:cTn>
                                        <p:tgtEl>
                                          <p:spTgt spid="4"/>
                                        </p:tgtEl>
                                        <p:attrNameLst>
                                          <p:attrName>r</p:attrName>
                                        </p:attrNameLst>
                                      </p:cBhvr>
                                    </p:animRot>
                                    <p:animRot by="120000">
                                      <p:cBhvr>
                                        <p:cTn id="21"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239000" cy="1143000"/>
          </a:xfrm>
        </p:spPr>
        <p:txBody>
          <a:bodyPr>
            <a:normAutofit/>
          </a:bodyPr>
          <a:lstStyle/>
          <a:p>
            <a:r>
              <a:rPr lang="en-US" sz="3000" dirty="0" smtClean="0"/>
              <a:t>Using organizational development</a:t>
            </a:r>
            <a:endParaRPr lang="en-US" sz="3000" dirty="0"/>
          </a:p>
        </p:txBody>
      </p:sp>
      <p:graphicFrame>
        <p:nvGraphicFramePr>
          <p:cNvPr id="4" name="Diagram 3"/>
          <p:cNvGraphicFramePr/>
          <p:nvPr/>
        </p:nvGraphicFramePr>
        <p:xfrm>
          <a:off x="0" y="1828800"/>
          <a:ext cx="81534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4343400" y="2362200"/>
            <a:ext cx="1657826" cy="2031325"/>
          </a:xfrm>
          <a:prstGeom prst="rect">
            <a:avLst/>
          </a:prstGeom>
          <a:noFill/>
        </p:spPr>
        <p:txBody>
          <a:bodyPr wrap="square" rtlCol="0">
            <a:spAutoFit/>
          </a:bodyPr>
          <a:lstStyle/>
          <a:p>
            <a:r>
              <a:rPr lang="en-US" sz="1400" dirty="0" smtClean="0">
                <a:solidFill>
                  <a:schemeClr val="bg1"/>
                </a:solidFill>
              </a:rPr>
              <a:t>Human Resource </a:t>
            </a:r>
          </a:p>
          <a:p>
            <a:r>
              <a:rPr lang="en-US" sz="1400" dirty="0" smtClean="0">
                <a:solidFill>
                  <a:schemeClr val="bg1"/>
                </a:solidFill>
              </a:rPr>
              <a:t>Management</a:t>
            </a:r>
          </a:p>
          <a:p>
            <a:pPr>
              <a:buFont typeface="Arial" pitchFamily="34" charset="0"/>
              <a:buChar char="•"/>
            </a:pPr>
            <a:r>
              <a:rPr lang="en-US" sz="1200" dirty="0" smtClean="0">
                <a:solidFill>
                  <a:schemeClr val="bg1"/>
                </a:solidFill>
              </a:rPr>
              <a:t>Goal Setting</a:t>
            </a:r>
          </a:p>
          <a:p>
            <a:pPr>
              <a:buFont typeface="Arial" pitchFamily="34" charset="0"/>
              <a:buChar char="•"/>
            </a:pPr>
            <a:r>
              <a:rPr lang="en-US" sz="1200" dirty="0" smtClean="0">
                <a:solidFill>
                  <a:schemeClr val="bg1"/>
                </a:solidFill>
              </a:rPr>
              <a:t>Performance appraisal</a:t>
            </a:r>
          </a:p>
          <a:p>
            <a:pPr>
              <a:buFont typeface="Arial" pitchFamily="34" charset="0"/>
              <a:buChar char="•"/>
            </a:pPr>
            <a:r>
              <a:rPr lang="en-US" sz="1200" dirty="0" smtClean="0">
                <a:solidFill>
                  <a:schemeClr val="bg1"/>
                </a:solidFill>
              </a:rPr>
              <a:t>Reward systems</a:t>
            </a:r>
          </a:p>
          <a:p>
            <a:pPr>
              <a:buFont typeface="Arial" pitchFamily="34" charset="0"/>
              <a:buChar char="•"/>
            </a:pPr>
            <a:r>
              <a:rPr lang="en-US" sz="1200" dirty="0" smtClean="0">
                <a:solidFill>
                  <a:schemeClr val="bg1"/>
                </a:solidFill>
              </a:rPr>
              <a:t>Career planning </a:t>
            </a:r>
          </a:p>
          <a:p>
            <a:r>
              <a:rPr lang="en-US" sz="1200" dirty="0" smtClean="0">
                <a:solidFill>
                  <a:schemeClr val="bg1"/>
                </a:solidFill>
              </a:rPr>
              <a:t>  and development</a:t>
            </a:r>
          </a:p>
          <a:p>
            <a:pPr>
              <a:buFont typeface="Arial" pitchFamily="34" charset="0"/>
              <a:buChar char="•"/>
            </a:pPr>
            <a:r>
              <a:rPr lang="en-US" sz="1200" dirty="0" smtClean="0">
                <a:solidFill>
                  <a:schemeClr val="bg1"/>
                </a:solidFill>
              </a:rPr>
              <a:t>Employee wellness</a:t>
            </a:r>
          </a:p>
          <a:p>
            <a:pPr>
              <a:buFont typeface="Arial" pitchFamily="34" charset="0"/>
              <a:buChar char="•"/>
            </a:pPr>
            <a:endParaRPr lang="en-US" sz="1400" dirty="0">
              <a:solidFill>
                <a:schemeClr val="bg1"/>
              </a:solidFill>
            </a:endParaRPr>
          </a:p>
        </p:txBody>
      </p:sp>
      <p:sp>
        <p:nvSpPr>
          <p:cNvPr id="6" name="TextBox 5"/>
          <p:cNvSpPr txBox="1"/>
          <p:nvPr/>
        </p:nvSpPr>
        <p:spPr>
          <a:xfrm>
            <a:off x="1981200" y="4419600"/>
            <a:ext cx="1779654" cy="1815882"/>
          </a:xfrm>
          <a:prstGeom prst="rect">
            <a:avLst/>
          </a:prstGeom>
          <a:noFill/>
        </p:spPr>
        <p:txBody>
          <a:bodyPr wrap="none" rtlCol="0">
            <a:spAutoFit/>
          </a:bodyPr>
          <a:lstStyle/>
          <a:p>
            <a:r>
              <a:rPr lang="en-US" sz="1400" dirty="0" smtClean="0">
                <a:solidFill>
                  <a:schemeClr val="bg1"/>
                </a:solidFill>
              </a:rPr>
              <a:t>  </a:t>
            </a:r>
            <a:r>
              <a:rPr lang="en-US" sz="1400" dirty="0" err="1" smtClean="0">
                <a:solidFill>
                  <a:schemeClr val="bg1"/>
                </a:solidFill>
              </a:rPr>
              <a:t>Technostructural</a:t>
            </a:r>
            <a:endParaRPr lang="en-US" sz="1200" dirty="0" smtClean="0">
              <a:solidFill>
                <a:schemeClr val="bg1"/>
              </a:solidFill>
            </a:endParaRPr>
          </a:p>
          <a:p>
            <a:pPr>
              <a:buFont typeface="Arial" pitchFamily="34" charset="0"/>
              <a:buChar char="•"/>
            </a:pPr>
            <a:r>
              <a:rPr lang="en-US" sz="1200" dirty="0" smtClean="0">
                <a:solidFill>
                  <a:schemeClr val="bg1"/>
                </a:solidFill>
              </a:rPr>
              <a:t> Formal structural</a:t>
            </a:r>
          </a:p>
          <a:p>
            <a:r>
              <a:rPr lang="en-US" sz="1200" dirty="0" smtClean="0">
                <a:solidFill>
                  <a:schemeClr val="bg1"/>
                </a:solidFill>
              </a:rPr>
              <a:t>  change</a:t>
            </a:r>
          </a:p>
          <a:p>
            <a:pPr>
              <a:buFont typeface="Arial" pitchFamily="34" charset="0"/>
              <a:buChar char="•"/>
            </a:pPr>
            <a:r>
              <a:rPr lang="en-US" sz="1200" dirty="0" smtClean="0">
                <a:solidFill>
                  <a:schemeClr val="bg1"/>
                </a:solidFill>
              </a:rPr>
              <a:t> Cooperative union-</a:t>
            </a:r>
          </a:p>
          <a:p>
            <a:r>
              <a:rPr lang="en-US" sz="1200" dirty="0" smtClean="0">
                <a:solidFill>
                  <a:schemeClr val="bg1"/>
                </a:solidFill>
              </a:rPr>
              <a:t>  management projects</a:t>
            </a:r>
          </a:p>
          <a:p>
            <a:pPr>
              <a:buFont typeface="Arial" pitchFamily="34" charset="0"/>
              <a:buChar char="•"/>
            </a:pPr>
            <a:r>
              <a:rPr lang="en-US" sz="1200" dirty="0" smtClean="0">
                <a:solidFill>
                  <a:schemeClr val="bg1"/>
                </a:solidFill>
              </a:rPr>
              <a:t> Total quality </a:t>
            </a:r>
          </a:p>
          <a:p>
            <a:r>
              <a:rPr lang="en-US" sz="1200" dirty="0" smtClean="0">
                <a:solidFill>
                  <a:schemeClr val="bg1"/>
                </a:solidFill>
              </a:rPr>
              <a:t>   management</a:t>
            </a:r>
          </a:p>
          <a:p>
            <a:pPr>
              <a:buFont typeface="Arial" pitchFamily="34" charset="0"/>
              <a:buChar char="•"/>
            </a:pPr>
            <a:r>
              <a:rPr lang="en-US" sz="1200" dirty="0" smtClean="0">
                <a:solidFill>
                  <a:schemeClr val="bg1"/>
                </a:solidFill>
              </a:rPr>
              <a:t> Work Design</a:t>
            </a:r>
          </a:p>
          <a:p>
            <a:pPr>
              <a:buFont typeface="Arial" pitchFamily="34" charset="0"/>
              <a:buChar char="•"/>
            </a:pPr>
            <a:endParaRPr lang="en-US" sz="1400" dirty="0" smtClean="0">
              <a:solidFill>
                <a:schemeClr val="bg1"/>
              </a:solidFill>
            </a:endParaRPr>
          </a:p>
        </p:txBody>
      </p:sp>
      <p:sp>
        <p:nvSpPr>
          <p:cNvPr id="7" name="TextBox 6"/>
          <p:cNvSpPr txBox="1"/>
          <p:nvPr/>
        </p:nvSpPr>
        <p:spPr>
          <a:xfrm>
            <a:off x="4343400" y="4648200"/>
            <a:ext cx="1606530" cy="1415772"/>
          </a:xfrm>
          <a:prstGeom prst="rect">
            <a:avLst/>
          </a:prstGeom>
          <a:noFill/>
        </p:spPr>
        <p:txBody>
          <a:bodyPr wrap="none" rtlCol="0">
            <a:spAutoFit/>
          </a:bodyPr>
          <a:lstStyle/>
          <a:p>
            <a:r>
              <a:rPr lang="en-US" sz="1400" dirty="0" smtClean="0">
                <a:solidFill>
                  <a:schemeClr val="bg1"/>
                </a:solidFill>
              </a:rPr>
              <a:t>Strategic</a:t>
            </a:r>
          </a:p>
          <a:p>
            <a:pPr>
              <a:buFont typeface="Arial" pitchFamily="34" charset="0"/>
              <a:buChar char="•"/>
            </a:pPr>
            <a:r>
              <a:rPr lang="en-US" sz="1200" dirty="0" smtClean="0">
                <a:solidFill>
                  <a:schemeClr val="bg1"/>
                </a:solidFill>
              </a:rPr>
              <a:t>Integrated strategic</a:t>
            </a:r>
          </a:p>
          <a:p>
            <a:r>
              <a:rPr lang="en-US" sz="1200" dirty="0" smtClean="0">
                <a:solidFill>
                  <a:schemeClr val="bg1"/>
                </a:solidFill>
              </a:rPr>
              <a:t> management</a:t>
            </a:r>
          </a:p>
          <a:p>
            <a:pPr>
              <a:buFont typeface="Arial" pitchFamily="34" charset="0"/>
              <a:buChar char="•"/>
            </a:pPr>
            <a:r>
              <a:rPr lang="en-US" sz="1200" dirty="0" smtClean="0">
                <a:solidFill>
                  <a:schemeClr val="bg1"/>
                </a:solidFill>
              </a:rPr>
              <a:t>Culture change</a:t>
            </a:r>
          </a:p>
          <a:p>
            <a:pPr>
              <a:buFont typeface="Arial" pitchFamily="34" charset="0"/>
              <a:buChar char="•"/>
            </a:pPr>
            <a:r>
              <a:rPr lang="en-US" sz="1200" dirty="0" smtClean="0">
                <a:solidFill>
                  <a:schemeClr val="bg1"/>
                </a:solidFill>
              </a:rPr>
              <a:t>Strategic change</a:t>
            </a:r>
          </a:p>
          <a:p>
            <a:pPr>
              <a:buFont typeface="Arial" pitchFamily="34" charset="0"/>
              <a:buChar char="•"/>
            </a:pPr>
            <a:r>
              <a:rPr lang="en-US" sz="1200" dirty="0" smtClean="0">
                <a:solidFill>
                  <a:schemeClr val="bg1"/>
                </a:solidFill>
              </a:rPr>
              <a:t>Self-designing</a:t>
            </a:r>
          </a:p>
          <a:p>
            <a:r>
              <a:rPr lang="en-US" sz="1200" dirty="0" smtClean="0">
                <a:solidFill>
                  <a:schemeClr val="bg1"/>
                </a:solidFill>
              </a:rPr>
              <a:t> organizations</a:t>
            </a:r>
            <a:endParaRPr lang="en-US" sz="12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770" decel="100000"/>
                                        <p:tgtEl>
                                          <p:spTgt spid="4"/>
                                        </p:tgtEl>
                                      </p:cBhvr>
                                    </p:animEffect>
                                    <p:animScale>
                                      <p:cBhvr>
                                        <p:cTn id="26" dur="770" decel="100000"/>
                                        <p:tgtEl>
                                          <p:spTgt spid="4"/>
                                        </p:tgtEl>
                                      </p:cBhvr>
                                      <p:from x="10000" y="10000"/>
                                      <p:to x="200000" y="450000"/>
                                    </p:animScale>
                                    <p:animScale>
                                      <p:cBhvr>
                                        <p:cTn id="27" dur="1230" accel="100000" fill="hold">
                                          <p:stCondLst>
                                            <p:cond delay="770"/>
                                          </p:stCondLst>
                                        </p:cTn>
                                        <p:tgtEl>
                                          <p:spTgt spid="4"/>
                                        </p:tgtEl>
                                      </p:cBhvr>
                                      <p:from x="200000" y="450000"/>
                                      <p:to x="100000" y="100000"/>
                                    </p:animScale>
                                    <p:set>
                                      <p:cBhvr>
                                        <p:cTn id="28" dur="770" fill="hold"/>
                                        <p:tgtEl>
                                          <p:spTgt spid="4"/>
                                        </p:tgtEl>
                                        <p:attrNameLst>
                                          <p:attrName>ppt_x</p:attrName>
                                        </p:attrNameLst>
                                      </p:cBhvr>
                                      <p:to>
                                        <p:strVal val="(0.5)"/>
                                      </p:to>
                                    </p:set>
                                    <p:anim from="(0.5)" to="(#ppt_x)" calcmode="lin" valueType="num">
                                      <p:cBhvr>
                                        <p:cTn id="29" dur="1230" accel="100000" fill="hold">
                                          <p:stCondLst>
                                            <p:cond delay="770"/>
                                          </p:stCondLst>
                                        </p:cTn>
                                        <p:tgtEl>
                                          <p:spTgt spid="4"/>
                                        </p:tgtEl>
                                        <p:attrNameLst>
                                          <p:attrName>ppt_x</p:attrName>
                                        </p:attrNameLst>
                                      </p:cBhvr>
                                    </p:anim>
                                    <p:set>
                                      <p:cBhvr>
                                        <p:cTn id="30" dur="770" fill="hold"/>
                                        <p:tgtEl>
                                          <p:spTgt spid="4"/>
                                        </p:tgtEl>
                                        <p:attrNameLst>
                                          <p:attrName>ppt_y</p:attrName>
                                        </p:attrNameLst>
                                      </p:cBhvr>
                                      <p:to>
                                        <p:strVal val="(#ppt_y+0.4)"/>
                                      </p:to>
                                    </p:set>
                                    <p:anim from="(#ppt_y+0.4)" to="(#ppt_y)" calcmode="lin" valueType="num">
                                      <p:cBhvr>
                                        <p:cTn id="31" dur="1230" accel="100000" fill="hold">
                                          <p:stCondLst>
                                            <p:cond delay="770"/>
                                          </p:stCondLst>
                                        </p:cTn>
                                        <p:tgtEl>
                                          <p:spTgt spid="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62000" y="381000"/>
            <a:ext cx="6650090" cy="1323439"/>
          </a:xfrm>
          <a:prstGeom prst="rect">
            <a:avLst/>
          </a:prstGeom>
          <a:noFill/>
        </p:spPr>
        <p:txBody>
          <a:bodyPr wrap="none" lIns="91440" tIns="45720" rIns="91440" bIns="45720">
            <a:spAutoFit/>
          </a:bodyPr>
          <a:lstStyle/>
          <a:p>
            <a:pPr algn="ctr"/>
            <a:r>
              <a:rPr lang="en-US" sz="40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EVALUATING THE TRAINING</a:t>
            </a:r>
          </a:p>
          <a:p>
            <a:pPr algn="ctr"/>
            <a:r>
              <a:rPr lang="en-US" sz="40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EFFORT</a:t>
            </a:r>
            <a:endParaRPr lang="en-US" sz="40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pic>
        <p:nvPicPr>
          <p:cNvPr id="7" name="Picture 6" descr="training.png"/>
          <p:cNvPicPr>
            <a:picLocks noChangeAspect="1"/>
          </p:cNvPicPr>
          <p:nvPr/>
        </p:nvPicPr>
        <p:blipFill>
          <a:blip r:embed="rId2"/>
          <a:stretch>
            <a:fillRect/>
          </a:stretch>
        </p:blipFill>
        <p:spPr>
          <a:xfrm>
            <a:off x="1295400" y="2133600"/>
            <a:ext cx="5562600" cy="3810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0" fill="hold"/>
                                        <p:tgtEl>
                                          <p:spTgt spid="6"/>
                                        </p:tgtEl>
                                        <p:attrNameLst>
                                          <p:attrName>ppt_w</p:attrName>
                                        </p:attrNameLst>
                                      </p:cBhvr>
                                      <p:tavLst>
                                        <p:tav tm="0" fmla="#ppt_w*sin(2.5*pi*$)">
                                          <p:val>
                                            <p:fltVal val="0"/>
                                          </p:val>
                                        </p:tav>
                                        <p:tav tm="100000">
                                          <p:val>
                                            <p:fltVal val="1"/>
                                          </p:val>
                                        </p:tav>
                                      </p:tavLst>
                                    </p:anim>
                                    <p:anim calcmode="lin" valueType="num">
                                      <p:cBhvr>
                                        <p:cTn id="8" dur="5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2" presetClass="emph" presetSubtype="0" fill="hold" nodeType="clickEffect">
                                  <p:stCondLst>
                                    <p:cond delay="0"/>
                                  </p:stCondLst>
                                  <p:childTnLst>
                                    <p:animClr clrSpc="rgb">
                                      <p:cBhvr override="childStyle">
                                        <p:cTn id="12" dur="100" fill="hold"/>
                                        <p:tgtEl>
                                          <p:spTgt spid="7"/>
                                        </p:tgtEl>
                                        <p:attrNameLst>
                                          <p:attrName>style.color</p:attrName>
                                        </p:attrNameLst>
                                      </p:cBhvr>
                                      <p:to>
                                        <a:schemeClr val="accent2"/>
                                      </p:to>
                                    </p:animClr>
                                    <p:animClr clrSpc="rgb">
                                      <p:cBhvr>
                                        <p:cTn id="13" dur="100" fill="hold"/>
                                        <p:tgtEl>
                                          <p:spTgt spid="7"/>
                                        </p:tgtEl>
                                        <p:attrNameLst>
                                          <p:attrName>fillcolor</p:attrName>
                                        </p:attrNameLst>
                                      </p:cBhvr>
                                      <p:to>
                                        <a:schemeClr val="accent2"/>
                                      </p:to>
                                    </p:animClr>
                                    <p:set>
                                      <p:cBhvr>
                                        <p:cTn id="14" dur="100" fill="hold"/>
                                        <p:tgtEl>
                                          <p:spTgt spid="7"/>
                                        </p:tgtEl>
                                        <p:attrNameLst>
                                          <p:attrName>fill.type</p:attrName>
                                        </p:attrNameLst>
                                      </p:cBhvr>
                                      <p:to>
                                        <p:strVal val="solid"/>
                                      </p:to>
                                    </p:set>
                                    <p:set>
                                      <p:cBhvr>
                                        <p:cTn id="15" dur="100" fill="hold"/>
                                        <p:tgtEl>
                                          <p:spTgt spid="7"/>
                                        </p:tgtEl>
                                        <p:attrNameLst>
                                          <p:attrName>fill.on</p:attrName>
                                        </p:attrNameLst>
                                      </p:cBhvr>
                                      <p:to>
                                        <p:strVal val="true"/>
                                      </p:to>
                                    </p:set>
                                    <p:animRot by="120000">
                                      <p:cBhvr>
                                        <p:cTn id="16" dur="100" fill="hold">
                                          <p:stCondLst>
                                            <p:cond delay="0"/>
                                          </p:stCondLst>
                                        </p:cTn>
                                        <p:tgtEl>
                                          <p:spTgt spid="7"/>
                                        </p:tgtEl>
                                        <p:attrNameLst>
                                          <p:attrName>r</p:attrName>
                                        </p:attrNameLst>
                                      </p:cBhvr>
                                    </p:animRot>
                                    <p:animRot by="-240000">
                                      <p:cBhvr>
                                        <p:cTn id="17" dur="200" fill="hold">
                                          <p:stCondLst>
                                            <p:cond delay="200"/>
                                          </p:stCondLst>
                                        </p:cTn>
                                        <p:tgtEl>
                                          <p:spTgt spid="7"/>
                                        </p:tgtEl>
                                        <p:attrNameLst>
                                          <p:attrName>r</p:attrName>
                                        </p:attrNameLst>
                                      </p:cBhvr>
                                    </p:animRot>
                                    <p:animRot by="240000">
                                      <p:cBhvr>
                                        <p:cTn id="18" dur="200" fill="hold">
                                          <p:stCondLst>
                                            <p:cond delay="400"/>
                                          </p:stCondLst>
                                        </p:cTn>
                                        <p:tgtEl>
                                          <p:spTgt spid="7"/>
                                        </p:tgtEl>
                                        <p:attrNameLst>
                                          <p:attrName>r</p:attrName>
                                        </p:attrNameLst>
                                      </p:cBhvr>
                                    </p:animRot>
                                    <p:animRot by="-240000">
                                      <p:cBhvr>
                                        <p:cTn id="19" dur="200" fill="hold">
                                          <p:stCondLst>
                                            <p:cond delay="600"/>
                                          </p:stCondLst>
                                        </p:cTn>
                                        <p:tgtEl>
                                          <p:spTgt spid="7"/>
                                        </p:tgtEl>
                                        <p:attrNameLst>
                                          <p:attrName>r</p:attrName>
                                        </p:attrNameLst>
                                      </p:cBhvr>
                                    </p:animRot>
                                    <p:animRot by="120000">
                                      <p:cBhvr>
                                        <p:cTn id="20"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239000" cy="1143000"/>
          </a:xfrm>
        </p:spPr>
        <p:txBody>
          <a:bodyPr/>
          <a:lstStyle/>
          <a:p>
            <a:r>
              <a:rPr lang="en-US" dirty="0" smtClean="0"/>
              <a:t>DESIGNING THE STUDY</a:t>
            </a:r>
            <a:endParaRPr lang="en-US" dirty="0"/>
          </a:p>
        </p:txBody>
      </p:sp>
      <p:sp>
        <p:nvSpPr>
          <p:cNvPr id="3" name="Content Placeholder 2"/>
          <p:cNvSpPr>
            <a:spLocks noGrp="1"/>
          </p:cNvSpPr>
          <p:nvPr>
            <p:ph idx="1"/>
          </p:nvPr>
        </p:nvSpPr>
        <p:spPr>
          <a:xfrm>
            <a:off x="381000" y="1219200"/>
            <a:ext cx="7239000" cy="4846320"/>
          </a:xfrm>
        </p:spPr>
        <p:txBody>
          <a:bodyPr/>
          <a:lstStyle/>
          <a:p>
            <a:r>
              <a:rPr lang="en-US" dirty="0" smtClean="0"/>
              <a:t>Controlled experimentation</a:t>
            </a:r>
            <a:endParaRPr lang="en-US" dirty="0"/>
          </a:p>
        </p:txBody>
      </p:sp>
      <p:pic>
        <p:nvPicPr>
          <p:cNvPr id="4" name="Picture 3" descr="dessler-ch-08employee-testing-and-selection-37-638.jpg"/>
          <p:cNvPicPr>
            <a:picLocks noChangeAspect="1"/>
          </p:cNvPicPr>
          <p:nvPr/>
        </p:nvPicPr>
        <p:blipFill>
          <a:blip r:embed="rId2"/>
          <a:stretch>
            <a:fillRect/>
          </a:stretch>
        </p:blipFill>
        <p:spPr>
          <a:xfrm>
            <a:off x="0" y="1676400"/>
            <a:ext cx="8153400" cy="5181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mph" presetSubtype="0" fill="hold" grpId="0" nodeType="withEffect">
                                  <p:stCondLst>
                                    <p:cond delay="0"/>
                                  </p:stCondLst>
                                  <p:iterate type="lt">
                                    <p:tmPct val="10000"/>
                                  </p:iterate>
                                  <p:childTnLst>
                                    <p:set>
                                      <p:cBhvr override="childStyle">
                                        <p:cTn id="6" dur="500" autoRev="1" fill="hold"/>
                                        <p:tgtEl>
                                          <p:spTgt spid="2"/>
                                        </p:tgtEl>
                                        <p:attrNameLst>
                                          <p:attrName>style.color</p:attrName>
                                        </p:attrNameLst>
                                      </p:cBhvr>
                                      <p:to>
                                        <p:clrVal>
                                          <a:schemeClr val="accent2"/>
                                        </p:clrVal>
                                      </p:to>
                                    </p:set>
                                    <p:set>
                                      <p:cBhvr>
                                        <p:cTn id="7" dur="500" autoRev="1" fill="hold"/>
                                        <p:tgtEl>
                                          <p:spTgt spid="2"/>
                                        </p:tgtEl>
                                        <p:attrNameLst>
                                          <p:attrName>fillcolor</p:attrName>
                                        </p:attrNameLst>
                                      </p:cBhvr>
                                      <p:to>
                                        <p:clrVal>
                                          <a:schemeClr val="accent2"/>
                                        </p:clrVal>
                                      </p:to>
                                    </p:set>
                                    <p:set>
                                      <p:cBhvr>
                                        <p:cTn id="8" dur="500" autoRev="1" fill="hold"/>
                                        <p:tgtEl>
                                          <p:spTgt spid="2"/>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6" presetClass="emph" presetSubtype="0" fill="hold" nodeType="clickEffect">
                                  <p:stCondLst>
                                    <p:cond delay="0"/>
                                  </p:stCondLst>
                                  <p:iterate type="lt">
                                    <p:tmPct val="4000"/>
                                  </p:iterate>
                                  <p:childTnLst>
                                    <p:set>
                                      <p:cBhvr override="childStyle">
                                        <p:cTn id="12" dur="500" fill="hold"/>
                                        <p:tgtEl>
                                          <p:spTgt spid="3">
                                            <p:txEl>
                                              <p:pRg st="0" end="0"/>
                                            </p:txEl>
                                          </p:spTgt>
                                        </p:tgtEl>
                                        <p:attrNameLst>
                                          <p:attrName>style.color</p:attrName>
                                        </p:attrNameLst>
                                      </p:cBhvr>
                                      <p:to>
                                        <p:clrVal>
                                          <a:schemeClr val="accent2"/>
                                        </p:clrVal>
                                      </p:to>
                                    </p:set>
                                    <p:set>
                                      <p:cBhvr>
                                        <p:cTn id="13" dur="500" fill="hold"/>
                                        <p:tgtEl>
                                          <p:spTgt spid="3">
                                            <p:txEl>
                                              <p:pRg st="0" end="0"/>
                                            </p:txEl>
                                          </p:spTgt>
                                        </p:tgtEl>
                                        <p:attrNameLst>
                                          <p:attrName>fillcolor</p:attrName>
                                        </p:attrNameLst>
                                      </p:cBhvr>
                                      <p:to>
                                        <p:clrVal>
                                          <a:schemeClr val="accent2"/>
                                        </p:clrVal>
                                      </p:to>
                                    </p:set>
                                    <p:set>
                                      <p:cBhvr>
                                        <p:cTn id="14" dur="500" fill="hold"/>
                                        <p:tgtEl>
                                          <p:spTgt spid="3">
                                            <p:txEl>
                                              <p:pRg st="0" end="0"/>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32" presetClass="emph" presetSubtype="0" fill="hold" nodeType="clickEffect">
                                  <p:stCondLst>
                                    <p:cond delay="0"/>
                                  </p:stCondLst>
                                  <p:childTnLst>
                                    <p:animClr clrSpc="rgb">
                                      <p:cBhvr override="childStyle">
                                        <p:cTn id="18" dur="100" fill="hold"/>
                                        <p:tgtEl>
                                          <p:spTgt spid="4"/>
                                        </p:tgtEl>
                                        <p:attrNameLst>
                                          <p:attrName>style.color</p:attrName>
                                        </p:attrNameLst>
                                      </p:cBhvr>
                                      <p:to>
                                        <a:schemeClr val="accent2"/>
                                      </p:to>
                                    </p:animClr>
                                    <p:animClr clrSpc="rgb">
                                      <p:cBhvr>
                                        <p:cTn id="19" dur="100" fill="hold"/>
                                        <p:tgtEl>
                                          <p:spTgt spid="4"/>
                                        </p:tgtEl>
                                        <p:attrNameLst>
                                          <p:attrName>fillcolor</p:attrName>
                                        </p:attrNameLst>
                                      </p:cBhvr>
                                      <p:to>
                                        <a:schemeClr val="accent2"/>
                                      </p:to>
                                    </p:animClr>
                                    <p:set>
                                      <p:cBhvr>
                                        <p:cTn id="20" dur="100" fill="hold"/>
                                        <p:tgtEl>
                                          <p:spTgt spid="4"/>
                                        </p:tgtEl>
                                        <p:attrNameLst>
                                          <p:attrName>fill.type</p:attrName>
                                        </p:attrNameLst>
                                      </p:cBhvr>
                                      <p:to>
                                        <p:strVal val="solid"/>
                                      </p:to>
                                    </p:set>
                                    <p:set>
                                      <p:cBhvr>
                                        <p:cTn id="21" dur="100" fill="hold"/>
                                        <p:tgtEl>
                                          <p:spTgt spid="4"/>
                                        </p:tgtEl>
                                        <p:attrNameLst>
                                          <p:attrName>fill.on</p:attrName>
                                        </p:attrNameLst>
                                      </p:cBhvr>
                                      <p:to>
                                        <p:strVal val="true"/>
                                      </p:to>
                                    </p:set>
                                    <p:animRot by="120000">
                                      <p:cBhvr>
                                        <p:cTn id="22" dur="100" fill="hold">
                                          <p:stCondLst>
                                            <p:cond delay="0"/>
                                          </p:stCondLst>
                                        </p:cTn>
                                        <p:tgtEl>
                                          <p:spTgt spid="4"/>
                                        </p:tgtEl>
                                        <p:attrNameLst>
                                          <p:attrName>r</p:attrName>
                                        </p:attrNameLst>
                                      </p:cBhvr>
                                    </p:animRot>
                                    <p:animRot by="-240000">
                                      <p:cBhvr>
                                        <p:cTn id="23" dur="200" fill="hold">
                                          <p:stCondLst>
                                            <p:cond delay="200"/>
                                          </p:stCondLst>
                                        </p:cTn>
                                        <p:tgtEl>
                                          <p:spTgt spid="4"/>
                                        </p:tgtEl>
                                        <p:attrNameLst>
                                          <p:attrName>r</p:attrName>
                                        </p:attrNameLst>
                                      </p:cBhvr>
                                    </p:animRot>
                                    <p:animRot by="240000">
                                      <p:cBhvr>
                                        <p:cTn id="24" dur="200" fill="hold">
                                          <p:stCondLst>
                                            <p:cond delay="400"/>
                                          </p:stCondLst>
                                        </p:cTn>
                                        <p:tgtEl>
                                          <p:spTgt spid="4"/>
                                        </p:tgtEl>
                                        <p:attrNameLst>
                                          <p:attrName>r</p:attrName>
                                        </p:attrNameLst>
                                      </p:cBhvr>
                                    </p:animRot>
                                    <p:animRot by="-240000">
                                      <p:cBhvr>
                                        <p:cTn id="25" dur="200" fill="hold">
                                          <p:stCondLst>
                                            <p:cond delay="600"/>
                                          </p:stCondLst>
                                        </p:cTn>
                                        <p:tgtEl>
                                          <p:spTgt spid="4"/>
                                        </p:tgtEl>
                                        <p:attrNameLst>
                                          <p:attrName>r</p:attrName>
                                        </p:attrNameLst>
                                      </p:cBhvr>
                                    </p:animRot>
                                    <p:animRot by="120000">
                                      <p:cBhvr>
                                        <p:cTn id="26"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239000" cy="1143000"/>
          </a:xfrm>
        </p:spPr>
        <p:txBody>
          <a:bodyPr>
            <a:normAutofit fontScale="90000"/>
          </a:bodyPr>
          <a:lstStyle/>
          <a:p>
            <a:r>
              <a:rPr lang="en-US" dirty="0" smtClean="0"/>
              <a:t>Training effects to measure</a:t>
            </a:r>
            <a:endParaRPr lang="en-US" dirty="0"/>
          </a:p>
        </p:txBody>
      </p:sp>
      <p:pic>
        <p:nvPicPr>
          <p:cNvPr id="4" name="Content Placeholder 3" descr="4563933159.jpg"/>
          <p:cNvPicPr>
            <a:picLocks noGrp="1" noChangeAspect="1"/>
          </p:cNvPicPr>
          <p:nvPr>
            <p:ph idx="1"/>
          </p:nvPr>
        </p:nvPicPr>
        <p:blipFill>
          <a:blip r:embed="rId2"/>
          <a:stretch>
            <a:fillRect/>
          </a:stretch>
        </p:blipFill>
        <p:spPr>
          <a:xfrm>
            <a:off x="0" y="1524000"/>
            <a:ext cx="8153400" cy="44958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80">
                                          <p:stCondLst>
                                            <p:cond delay="0"/>
                                          </p:stCondLst>
                                        </p:cTn>
                                        <p:tgtEl>
                                          <p:spTgt spid="4"/>
                                        </p:tgtEl>
                                      </p:cBhvr>
                                    </p:animEffect>
                                    <p:anim calcmode="lin" valueType="num">
                                      <p:cBhvr>
                                        <p:cTn id="1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gtEl>
                                      </p:cBhvr>
                                      <p:to x="100000" y="60000"/>
                                    </p:animScale>
                                    <p:animScale>
                                      <p:cBhvr>
                                        <p:cTn id="19" dur="166" decel="50000">
                                          <p:stCondLst>
                                            <p:cond delay="676"/>
                                          </p:stCondLst>
                                        </p:cTn>
                                        <p:tgtEl>
                                          <p:spTgt spid="4"/>
                                        </p:tgtEl>
                                      </p:cBhvr>
                                      <p:to x="100000" y="100000"/>
                                    </p:animScale>
                                    <p:animScale>
                                      <p:cBhvr>
                                        <p:cTn id="20" dur="26">
                                          <p:stCondLst>
                                            <p:cond delay="1312"/>
                                          </p:stCondLst>
                                        </p:cTn>
                                        <p:tgtEl>
                                          <p:spTgt spid="4"/>
                                        </p:tgtEl>
                                      </p:cBhvr>
                                      <p:to x="100000" y="80000"/>
                                    </p:animScale>
                                    <p:animScale>
                                      <p:cBhvr>
                                        <p:cTn id="21" dur="166" decel="50000">
                                          <p:stCondLst>
                                            <p:cond delay="1338"/>
                                          </p:stCondLst>
                                        </p:cTn>
                                        <p:tgtEl>
                                          <p:spTgt spid="4"/>
                                        </p:tgtEl>
                                      </p:cBhvr>
                                      <p:to x="100000" y="100000"/>
                                    </p:animScale>
                                    <p:animScale>
                                      <p:cBhvr>
                                        <p:cTn id="22" dur="26">
                                          <p:stCondLst>
                                            <p:cond delay="1642"/>
                                          </p:stCondLst>
                                        </p:cTn>
                                        <p:tgtEl>
                                          <p:spTgt spid="4"/>
                                        </p:tgtEl>
                                      </p:cBhvr>
                                      <p:to x="100000" y="90000"/>
                                    </p:animScale>
                                    <p:animScale>
                                      <p:cBhvr>
                                        <p:cTn id="23" dur="166" decel="50000">
                                          <p:stCondLst>
                                            <p:cond delay="1668"/>
                                          </p:stCondLst>
                                        </p:cTn>
                                        <p:tgtEl>
                                          <p:spTgt spid="4"/>
                                        </p:tgtEl>
                                      </p:cBhvr>
                                      <p:to x="100000" y="100000"/>
                                    </p:animScale>
                                    <p:animScale>
                                      <p:cBhvr>
                                        <p:cTn id="24" dur="26">
                                          <p:stCondLst>
                                            <p:cond delay="1808"/>
                                          </p:stCondLst>
                                        </p:cTn>
                                        <p:tgtEl>
                                          <p:spTgt spid="4"/>
                                        </p:tgtEl>
                                      </p:cBhvr>
                                      <p:to x="100000" y="95000"/>
                                    </p:animScale>
                                    <p:animScale>
                                      <p:cBhvr>
                                        <p:cTn id="25"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7239000" cy="548640"/>
          </a:xfrm>
        </p:spPr>
        <p:txBody>
          <a:bodyPr>
            <a:normAutofit/>
          </a:bodyPr>
          <a:lstStyle/>
          <a:p>
            <a:r>
              <a:rPr lang="en-US" sz="2500" dirty="0" smtClean="0"/>
              <a:t>Importance of training and development:</a:t>
            </a:r>
            <a:endParaRPr lang="en-US" sz="2500" dirty="0"/>
          </a:p>
        </p:txBody>
      </p:sp>
      <p:sp>
        <p:nvSpPr>
          <p:cNvPr id="3" name="Content Placeholder 2"/>
          <p:cNvSpPr>
            <a:spLocks noGrp="1"/>
          </p:cNvSpPr>
          <p:nvPr>
            <p:ph idx="1"/>
          </p:nvPr>
        </p:nvSpPr>
        <p:spPr/>
        <p:txBody>
          <a:bodyPr>
            <a:normAutofit fontScale="77500" lnSpcReduction="20000"/>
          </a:bodyPr>
          <a:lstStyle/>
          <a:p>
            <a:pPr>
              <a:buNone/>
            </a:pPr>
            <a:endParaRPr lang="en-US" dirty="0" smtClean="0"/>
          </a:p>
          <a:p>
            <a:r>
              <a:rPr lang="en-US" b="1" dirty="0" smtClean="0"/>
              <a:t>Individual</a:t>
            </a:r>
            <a:r>
              <a:rPr lang="en-US" dirty="0" smtClean="0"/>
              <a:t> – help employees in achieving their personal goals, which in turn, enhances the individual contribution to an organization.</a:t>
            </a:r>
          </a:p>
          <a:p>
            <a:endParaRPr lang="en-US" dirty="0" smtClean="0"/>
          </a:p>
          <a:p>
            <a:r>
              <a:rPr lang="en-US" b="1" dirty="0" smtClean="0"/>
              <a:t>Organizational –</a:t>
            </a:r>
            <a:r>
              <a:rPr lang="en-US" dirty="0" smtClean="0"/>
              <a:t> assist the organization with its primary objective by bringing individual effectiveness.</a:t>
            </a:r>
          </a:p>
          <a:p>
            <a:endParaRPr lang="en-US" dirty="0" smtClean="0"/>
          </a:p>
          <a:p>
            <a:r>
              <a:rPr lang="en-US" b="1" dirty="0" smtClean="0"/>
              <a:t>Functional –</a:t>
            </a:r>
            <a:r>
              <a:rPr lang="en-US" dirty="0" smtClean="0"/>
              <a:t> maintain the department’s contribution at a level suitable to the organization’s needs.</a:t>
            </a:r>
          </a:p>
          <a:p>
            <a:endParaRPr lang="en-US" dirty="0" smtClean="0"/>
          </a:p>
          <a:p>
            <a:r>
              <a:rPr lang="en-US" b="1" dirty="0" smtClean="0"/>
              <a:t>Societal </a:t>
            </a:r>
            <a:r>
              <a:rPr lang="en-US" dirty="0" smtClean="0"/>
              <a:t>– ensure that an organization is ethically and socially responsible to the needs and challenges of the society. </a:t>
            </a:r>
            <a:br>
              <a:rPr lang="en-US" dirty="0" smtClean="0"/>
            </a:br>
            <a:r>
              <a:rPr lang="en-US" dirty="0" smtClean="0"/>
              <a:t/>
            </a:r>
            <a:br>
              <a:rPr lang="en-US" dirty="0" smtClean="0"/>
            </a:br>
            <a:r>
              <a:rPr lang="en-US" dirty="0" smtClean="0"/>
              <a:t/>
            </a:r>
            <a:br>
              <a:rPr lang="en-US" dirty="0" smtClean="0"/>
            </a:br>
            <a:endParaRPr lang="en-US"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 calcmode="lin" valueType="num">
                                      <p:cBhvr additive="base">
                                        <p:cTn id="1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 calcmode="lin" valueType="num">
                                      <p:cBhvr additive="base">
                                        <p:cTn id="2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 calcmode="lin" valueType="num">
                                      <p:cBhvr additive="base">
                                        <p:cTn id="30"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ethods-of-training.jpg"/>
          <p:cNvPicPr>
            <a:picLocks noGrp="1" noChangeAspect="1"/>
          </p:cNvPicPr>
          <p:nvPr>
            <p:ph idx="1"/>
          </p:nvPr>
        </p:nvPicPr>
        <p:blipFill>
          <a:blip r:embed="rId2"/>
          <a:stretch>
            <a:fillRect/>
          </a:stretch>
        </p:blipFill>
        <p:spPr>
          <a:xfrm>
            <a:off x="1219200" y="990600"/>
            <a:ext cx="5638800" cy="5029200"/>
          </a:xfr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ood_day_090.gif"/>
          <p:cNvPicPr>
            <a:picLocks noChangeAspect="1"/>
          </p:cNvPicPr>
          <p:nvPr/>
        </p:nvPicPr>
        <p:blipFill>
          <a:blip r:embed="rId2"/>
          <a:stretch>
            <a:fillRect/>
          </a:stretch>
        </p:blipFill>
        <p:spPr>
          <a:xfrm>
            <a:off x="0" y="0"/>
            <a:ext cx="8153400" cy="6858000"/>
          </a:xfrm>
          <a:prstGeom prst="rect">
            <a:avLst/>
          </a:prstGeom>
        </p:spPr>
      </p:pic>
      <p:sp>
        <p:nvSpPr>
          <p:cNvPr id="4" name="Rectangle 3"/>
          <p:cNvSpPr/>
          <p:nvPr/>
        </p:nvSpPr>
        <p:spPr>
          <a:xfrm>
            <a:off x="2362200" y="1752600"/>
            <a:ext cx="2041585" cy="2077492"/>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5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Thank you </a:t>
            </a:r>
          </a:p>
          <a:p>
            <a:pPr algn="ctr"/>
            <a:r>
              <a:rPr lang="en-US" sz="25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For</a:t>
            </a:r>
          </a:p>
          <a:p>
            <a:pPr algn="ctr"/>
            <a:r>
              <a:rPr lang="en-US" sz="25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Listening!</a:t>
            </a:r>
          </a:p>
          <a:p>
            <a:pPr algn="ctr"/>
            <a:r>
              <a:rPr lang="en-US" sz="25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r>
              <a:rPr lang="en-U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sym typeface="Wingdings" pitchFamily="2" charset="2"/>
              </a:rPr>
              <a:t></a:t>
            </a:r>
            <a:endParaRPr lang="en-U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 name="TextBox 2"/>
          <p:cNvSpPr txBox="1"/>
          <p:nvPr/>
        </p:nvSpPr>
        <p:spPr>
          <a:xfrm>
            <a:off x="4648200" y="6427113"/>
            <a:ext cx="2558714" cy="430887"/>
          </a:xfrm>
          <a:prstGeom prst="rect">
            <a:avLst/>
          </a:prstGeom>
          <a:noFill/>
        </p:spPr>
        <p:txBody>
          <a:bodyPr wrap="none" rtlCol="0">
            <a:spAutoFit/>
          </a:bodyPr>
          <a:lstStyle/>
          <a:p>
            <a:r>
              <a:rPr lang="en-US" sz="2200" dirty="0" smtClean="0">
                <a:solidFill>
                  <a:schemeClr val="accent1">
                    <a:lumMod val="75000"/>
                  </a:schemeClr>
                </a:solidFill>
                <a:latin typeface="Lucida Calligraphy" pitchFamily="66" charset="0"/>
              </a:rPr>
              <a:t> </a:t>
            </a:r>
            <a:r>
              <a:rPr lang="en-US" dirty="0" smtClean="0">
                <a:solidFill>
                  <a:schemeClr val="accent1">
                    <a:lumMod val="75000"/>
                  </a:schemeClr>
                </a:solidFill>
                <a:latin typeface="Lucida Calligraphy" pitchFamily="66" charset="0"/>
              </a:rPr>
              <a:t>- </a:t>
            </a:r>
            <a:r>
              <a:rPr lang="en-US" dirty="0" err="1" smtClean="0">
                <a:solidFill>
                  <a:schemeClr val="accent1">
                    <a:lumMod val="75000"/>
                  </a:schemeClr>
                </a:solidFill>
                <a:latin typeface="Lucida Calligraphy" pitchFamily="66" charset="0"/>
              </a:rPr>
              <a:t>Jessan</a:t>
            </a:r>
            <a:r>
              <a:rPr lang="en-US" dirty="0" smtClean="0">
                <a:solidFill>
                  <a:schemeClr val="accent1">
                    <a:lumMod val="75000"/>
                  </a:schemeClr>
                </a:solidFill>
                <a:latin typeface="Lucida Calligraphy" pitchFamily="66" charset="0"/>
              </a:rPr>
              <a:t> A. </a:t>
            </a:r>
            <a:r>
              <a:rPr lang="en-US" dirty="0" err="1" smtClean="0">
                <a:solidFill>
                  <a:schemeClr val="accent1">
                    <a:lumMod val="75000"/>
                  </a:schemeClr>
                </a:solidFill>
                <a:latin typeface="Lucida Calligraphy" pitchFamily="66" charset="0"/>
              </a:rPr>
              <a:t>Polido</a:t>
            </a:r>
            <a:r>
              <a:rPr lang="en-US" dirty="0" smtClean="0">
                <a:solidFill>
                  <a:schemeClr val="accent1">
                    <a:lumMod val="75000"/>
                  </a:schemeClr>
                </a:solidFill>
                <a:latin typeface="Lucida Calligraphy" pitchFamily="66" charset="0"/>
              </a:rPr>
              <a:t> -</a:t>
            </a:r>
            <a:endParaRPr lang="en-US" dirty="0">
              <a:solidFill>
                <a:schemeClr val="accent1">
                  <a:lumMod val="75000"/>
                </a:schemeClr>
              </a:solidFill>
              <a:latin typeface="Lucida Calligraphy" pitchFamily="66"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57200"/>
            <a:ext cx="4876800" cy="609600"/>
          </a:xfrm>
        </p:spPr>
        <p:txBody>
          <a:bodyPr>
            <a:normAutofit fontScale="92500"/>
          </a:bodyPr>
          <a:lstStyle/>
          <a:p>
            <a:pPr marL="0" indent="0">
              <a:buNone/>
            </a:pPr>
            <a:r>
              <a:rPr lang="en-US" dirty="0" smtClean="0">
                <a:latin typeface="Californian FB" pitchFamily="18" charset="0"/>
              </a:rPr>
              <a:t>Simple Model of the Training Process:</a:t>
            </a:r>
            <a:endParaRPr lang="en-US" dirty="0">
              <a:latin typeface="Californian FB" pitchFamily="18" charset="0"/>
            </a:endParaRPr>
          </a:p>
        </p:txBody>
      </p:sp>
      <p:sp>
        <p:nvSpPr>
          <p:cNvPr id="4" name="Oval 3"/>
          <p:cNvSpPr/>
          <p:nvPr/>
        </p:nvSpPr>
        <p:spPr>
          <a:xfrm>
            <a:off x="3429000" y="2667000"/>
            <a:ext cx="17526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TRAINING</a:t>
            </a:r>
            <a:endParaRPr lang="en-US" dirty="0"/>
          </a:p>
        </p:txBody>
      </p:sp>
      <p:cxnSp>
        <p:nvCxnSpPr>
          <p:cNvPr id="6" name="Straight Arrow Connector 5"/>
          <p:cNvCxnSpPr/>
          <p:nvPr/>
        </p:nvCxnSpPr>
        <p:spPr>
          <a:xfrm>
            <a:off x="2362200" y="2362200"/>
            <a:ext cx="9144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447800" y="2362200"/>
            <a:ext cx="0" cy="16002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685800" y="1797627"/>
            <a:ext cx="15240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PARTICIPANT</a:t>
            </a:r>
            <a:endParaRPr lang="en-US" dirty="0"/>
          </a:p>
        </p:txBody>
      </p:sp>
      <p:cxnSp>
        <p:nvCxnSpPr>
          <p:cNvPr id="11" name="Straight Arrow Connector 10"/>
          <p:cNvCxnSpPr/>
          <p:nvPr/>
        </p:nvCxnSpPr>
        <p:spPr>
          <a:xfrm flipV="1">
            <a:off x="5257800" y="2362200"/>
            <a:ext cx="8382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568036" y="4100945"/>
            <a:ext cx="19050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ORGANIZATION</a:t>
            </a:r>
            <a:endParaRPr lang="en-US" dirty="0"/>
          </a:p>
        </p:txBody>
      </p:sp>
      <p:sp>
        <p:nvSpPr>
          <p:cNvPr id="14" name="TextBox 13"/>
          <p:cNvSpPr txBox="1"/>
          <p:nvPr/>
        </p:nvSpPr>
        <p:spPr>
          <a:xfrm>
            <a:off x="4876800" y="1828800"/>
            <a:ext cx="2990114" cy="369332"/>
          </a:xfrm>
          <a:prstGeom prst="rect">
            <a:avLst/>
          </a:prstGeom>
          <a:noFill/>
        </p:spPr>
        <p:txBody>
          <a:bodyPr wrap="none" rtlCol="0">
            <a:spAutoFit/>
          </a:bodyPr>
          <a:lstStyle/>
          <a:p>
            <a:r>
              <a:rPr lang="en-US" dirty="0"/>
              <a:t>i</a:t>
            </a:r>
            <a:r>
              <a:rPr lang="en-US" dirty="0" smtClean="0"/>
              <a:t>mproved participant behavior</a:t>
            </a:r>
            <a:endParaRPr lang="en-US" dirty="0"/>
          </a:p>
        </p:txBody>
      </p:sp>
      <p:cxnSp>
        <p:nvCxnSpPr>
          <p:cNvPr id="16" name="Straight Arrow Connector 15"/>
          <p:cNvCxnSpPr/>
          <p:nvPr/>
        </p:nvCxnSpPr>
        <p:spPr>
          <a:xfrm>
            <a:off x="7086600" y="2362200"/>
            <a:ext cx="0" cy="16002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297666" y="4298371"/>
            <a:ext cx="1577868" cy="923330"/>
          </a:xfrm>
          <a:prstGeom prst="rect">
            <a:avLst/>
          </a:prstGeom>
          <a:noFill/>
        </p:spPr>
        <p:txBody>
          <a:bodyPr wrap="none" rtlCol="0">
            <a:spAutoFit/>
          </a:bodyPr>
          <a:lstStyle/>
          <a:p>
            <a:pPr algn="ctr"/>
            <a:r>
              <a:rPr lang="en-US" dirty="0"/>
              <a:t>g</a:t>
            </a:r>
            <a:r>
              <a:rPr lang="en-US" dirty="0" smtClean="0"/>
              <a:t>reater </a:t>
            </a:r>
          </a:p>
          <a:p>
            <a:pPr algn="ctr"/>
            <a:r>
              <a:rPr lang="en-US" dirty="0" smtClean="0"/>
              <a:t>organizational </a:t>
            </a:r>
          </a:p>
          <a:p>
            <a:pPr algn="ctr"/>
            <a:r>
              <a:rPr lang="en-US" dirty="0" smtClean="0"/>
              <a:t>effectiveness</a:t>
            </a:r>
            <a:endParaRPr lang="en-US" dirty="0"/>
          </a:p>
        </p:txBody>
      </p:sp>
      <p:cxnSp>
        <p:nvCxnSpPr>
          <p:cNvPr id="19" name="Straight Arrow Connector 18"/>
          <p:cNvCxnSpPr/>
          <p:nvPr/>
        </p:nvCxnSpPr>
        <p:spPr>
          <a:xfrm flipV="1">
            <a:off x="2362200" y="3505200"/>
            <a:ext cx="9144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5105400" y="3505200"/>
            <a:ext cx="9906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19023098"/>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heckerboard(across)">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checkerboard(across)">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4"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9600" y="1295400"/>
            <a:ext cx="4038600" cy="2743200"/>
          </a:xfrm>
        </p:spPr>
        <p:txBody>
          <a:bodyPr>
            <a:noAutofit/>
          </a:bodyPr>
          <a:lstStyle/>
          <a:p>
            <a:pPr algn="ctr"/>
            <a:r>
              <a:rPr lang="en-US" sz="4500" dirty="0" smtClean="0"/>
              <a:t>Orienting</a:t>
            </a:r>
            <a:br>
              <a:rPr lang="en-US" sz="4500" dirty="0" smtClean="0"/>
            </a:br>
            <a:r>
              <a:rPr lang="en-US" sz="4500" dirty="0" smtClean="0"/>
              <a:t> and</a:t>
            </a:r>
            <a:br>
              <a:rPr lang="en-US" sz="4500" dirty="0" smtClean="0"/>
            </a:br>
            <a:r>
              <a:rPr lang="en-US" sz="4500" dirty="0" smtClean="0"/>
              <a:t> Onboarding </a:t>
            </a:r>
            <a:br>
              <a:rPr lang="en-US" sz="4500" dirty="0" smtClean="0"/>
            </a:br>
            <a:r>
              <a:rPr lang="en-US" sz="4500" dirty="0" smtClean="0"/>
              <a:t>New Employees</a:t>
            </a:r>
            <a:endParaRPr lang="en-US" sz="45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275581"/>
            <a:ext cx="8915400" cy="6582419"/>
          </a:xfrm>
        </p:spPr>
      </p:pic>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191000" y="5181600"/>
            <a:ext cx="4800600" cy="1524000"/>
          </a:xfrm>
          <a:prstGeom prst="rect">
            <a:avLst/>
          </a:prstGeom>
        </p:spPr>
      </p:pic>
      <p:sp>
        <p:nvSpPr>
          <p:cNvPr id="7" name="Rectangle 6"/>
          <p:cNvSpPr/>
          <p:nvPr/>
        </p:nvSpPr>
        <p:spPr>
          <a:xfrm>
            <a:off x="3657600" y="304800"/>
            <a:ext cx="5131533" cy="892552"/>
          </a:xfrm>
          <a:prstGeom prst="rect">
            <a:avLst/>
          </a:prstGeom>
          <a:noFill/>
        </p:spPr>
        <p:txBody>
          <a:bodyPr wrap="none" lIns="91440" tIns="45720" rIns="91440" bIns="45720">
            <a:spAutoFit/>
          </a:bodyPr>
          <a:lstStyle/>
          <a:p>
            <a:pPr algn="ctr"/>
            <a:r>
              <a:rPr lang="en-US" sz="26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Orienting and </a:t>
            </a:r>
            <a:r>
              <a:rPr lang="en-US" sz="2600" b="1" cap="none"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Onboarding</a:t>
            </a:r>
            <a:endParaRPr lang="en-US" sz="26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a:p>
            <a:pPr algn="ctr"/>
            <a:r>
              <a:rPr lang="en-US" sz="26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New Employees</a:t>
            </a:r>
            <a:endParaRPr lang="en-US" sz="26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extLst>
      <p:ext uri="{BB962C8B-B14F-4D97-AF65-F5344CB8AC3E}">
        <p14:creationId xmlns:p14="http://schemas.microsoft.com/office/powerpoint/2010/main" xmlns="" val="2909498453"/>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Wingdings" pitchFamily="2" charset="2"/>
              <a:buChar char="Ø"/>
            </a:pPr>
            <a:r>
              <a:rPr lang="en-US" dirty="0" smtClean="0">
                <a:latin typeface="Californian FB" pitchFamily="18" charset="0"/>
              </a:rPr>
              <a:t>4 things you must accomplish in orienting new employees</a:t>
            </a:r>
            <a:r>
              <a:rPr lang="en-US" dirty="0" smtClean="0"/>
              <a:t>:</a:t>
            </a:r>
          </a:p>
          <a:p>
            <a:pPr marL="0" indent="0">
              <a:buNone/>
            </a:pPr>
            <a:endParaRPr lang="en-US" dirty="0" smtClean="0"/>
          </a:p>
          <a:p>
            <a:pPr marL="1097280" lvl="2" indent="-457200">
              <a:buFont typeface="+mj-lt"/>
              <a:buAutoNum type="arabicPeriod"/>
            </a:pPr>
            <a:r>
              <a:rPr lang="en-US" dirty="0" smtClean="0">
                <a:latin typeface="Californian FB" pitchFamily="18" charset="0"/>
              </a:rPr>
              <a:t>Make the new employee feel welcome and at home and part of the team</a:t>
            </a:r>
          </a:p>
          <a:p>
            <a:pPr marL="1097280" lvl="2" indent="-457200">
              <a:buFont typeface="+mj-lt"/>
              <a:buAutoNum type="arabicPeriod"/>
            </a:pPr>
            <a:r>
              <a:rPr lang="en-US" dirty="0" smtClean="0">
                <a:latin typeface="Californian FB" pitchFamily="18" charset="0"/>
              </a:rPr>
              <a:t>Make sure the new employee has the basic information to function effectively</a:t>
            </a:r>
          </a:p>
          <a:p>
            <a:pPr marL="1097280" lvl="2" indent="-457200">
              <a:buFont typeface="+mj-lt"/>
              <a:buAutoNum type="arabicPeriod"/>
            </a:pPr>
            <a:r>
              <a:rPr lang="en-US" dirty="0" smtClean="0">
                <a:latin typeface="Californian FB" pitchFamily="18" charset="0"/>
              </a:rPr>
              <a:t>Help the new employee understand the organization in a broad sense </a:t>
            </a:r>
          </a:p>
          <a:p>
            <a:pPr marL="1097280" lvl="2" indent="-457200">
              <a:buFont typeface="+mj-lt"/>
              <a:buAutoNum type="arabicPeriod"/>
            </a:pPr>
            <a:r>
              <a:rPr lang="en-US" dirty="0" smtClean="0">
                <a:latin typeface="Californian FB" pitchFamily="18" charset="0"/>
              </a:rPr>
              <a:t>Start the person on becoming socialized into the firm’s culture, values, and ways of doing things.</a:t>
            </a:r>
            <a:endParaRPr lang="en-US" dirty="0">
              <a:latin typeface="Californian FB" pitchFamily="18" charset="0"/>
            </a:endParaRPr>
          </a:p>
        </p:txBody>
      </p:sp>
    </p:spTree>
    <p:extLst>
      <p:ext uri="{BB962C8B-B14F-4D97-AF65-F5344CB8AC3E}">
        <p14:creationId xmlns:p14="http://schemas.microsoft.com/office/powerpoint/2010/main" xmlns="" val="2467348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2" presetClass="emph" presetSubtype="0" fill="hold" nodeType="clickEffect">
                                  <p:stCondLst>
                                    <p:cond delay="0"/>
                                  </p:stCondLst>
                                  <p:childTnLst>
                                    <p:animClr clrSpc="rgb">
                                      <p:cBhvr override="childStyle">
                                        <p:cTn id="11" dur="100" fill="hold"/>
                                        <p:tgtEl>
                                          <p:spTgt spid="3">
                                            <p:txEl>
                                              <p:pRg st="2" end="2"/>
                                            </p:txEl>
                                          </p:spTgt>
                                        </p:tgtEl>
                                        <p:attrNameLst>
                                          <p:attrName>style.color</p:attrName>
                                        </p:attrNameLst>
                                      </p:cBhvr>
                                      <p:to>
                                        <a:schemeClr val="accent2"/>
                                      </p:to>
                                    </p:animClr>
                                    <p:animClr clrSpc="rgb">
                                      <p:cBhvr>
                                        <p:cTn id="12" dur="100" fill="hold"/>
                                        <p:tgtEl>
                                          <p:spTgt spid="3">
                                            <p:txEl>
                                              <p:pRg st="2" end="2"/>
                                            </p:txEl>
                                          </p:spTgt>
                                        </p:tgtEl>
                                        <p:attrNameLst>
                                          <p:attrName>fillcolor</p:attrName>
                                        </p:attrNameLst>
                                      </p:cBhvr>
                                      <p:to>
                                        <a:schemeClr val="accent2"/>
                                      </p:to>
                                    </p:animClr>
                                    <p:set>
                                      <p:cBhvr>
                                        <p:cTn id="13" dur="100" fill="hold"/>
                                        <p:tgtEl>
                                          <p:spTgt spid="3">
                                            <p:txEl>
                                              <p:pRg st="2" end="2"/>
                                            </p:txEl>
                                          </p:spTgt>
                                        </p:tgtEl>
                                        <p:attrNameLst>
                                          <p:attrName>fill.type</p:attrName>
                                        </p:attrNameLst>
                                      </p:cBhvr>
                                      <p:to>
                                        <p:strVal val="solid"/>
                                      </p:to>
                                    </p:set>
                                    <p:set>
                                      <p:cBhvr>
                                        <p:cTn id="14" dur="100" fill="hold"/>
                                        <p:tgtEl>
                                          <p:spTgt spid="3">
                                            <p:txEl>
                                              <p:pRg st="2" end="2"/>
                                            </p:txEl>
                                          </p:spTgt>
                                        </p:tgtEl>
                                        <p:attrNameLst>
                                          <p:attrName>fill.on</p:attrName>
                                        </p:attrNameLst>
                                      </p:cBhvr>
                                      <p:to>
                                        <p:strVal val="true"/>
                                      </p:to>
                                    </p:set>
                                    <p:animRot by="120000">
                                      <p:cBhvr>
                                        <p:cTn id="15" dur="100" fill="hold">
                                          <p:stCondLst>
                                            <p:cond delay="0"/>
                                          </p:stCondLst>
                                        </p:cTn>
                                        <p:tgtEl>
                                          <p:spTgt spid="3">
                                            <p:txEl>
                                              <p:pRg st="2" end="2"/>
                                            </p:txEl>
                                          </p:spTgt>
                                        </p:tgtEl>
                                        <p:attrNameLst>
                                          <p:attrName>r</p:attrName>
                                        </p:attrNameLst>
                                      </p:cBhvr>
                                    </p:animRot>
                                    <p:animRot by="-240000">
                                      <p:cBhvr>
                                        <p:cTn id="16" dur="200" fill="hold">
                                          <p:stCondLst>
                                            <p:cond delay="200"/>
                                          </p:stCondLst>
                                        </p:cTn>
                                        <p:tgtEl>
                                          <p:spTgt spid="3">
                                            <p:txEl>
                                              <p:pRg st="2" end="2"/>
                                            </p:txEl>
                                          </p:spTgt>
                                        </p:tgtEl>
                                        <p:attrNameLst>
                                          <p:attrName>r</p:attrName>
                                        </p:attrNameLst>
                                      </p:cBhvr>
                                    </p:animRot>
                                    <p:animRot by="240000">
                                      <p:cBhvr>
                                        <p:cTn id="17" dur="200" fill="hold">
                                          <p:stCondLst>
                                            <p:cond delay="400"/>
                                          </p:stCondLst>
                                        </p:cTn>
                                        <p:tgtEl>
                                          <p:spTgt spid="3">
                                            <p:txEl>
                                              <p:pRg st="2" end="2"/>
                                            </p:txEl>
                                          </p:spTgt>
                                        </p:tgtEl>
                                        <p:attrNameLst>
                                          <p:attrName>r</p:attrName>
                                        </p:attrNameLst>
                                      </p:cBhvr>
                                    </p:animRot>
                                    <p:animRot by="-240000">
                                      <p:cBhvr>
                                        <p:cTn id="18" dur="200" fill="hold">
                                          <p:stCondLst>
                                            <p:cond delay="600"/>
                                          </p:stCondLst>
                                        </p:cTn>
                                        <p:tgtEl>
                                          <p:spTgt spid="3">
                                            <p:txEl>
                                              <p:pRg st="2" end="2"/>
                                            </p:txEl>
                                          </p:spTgt>
                                        </p:tgtEl>
                                        <p:attrNameLst>
                                          <p:attrName>r</p:attrName>
                                        </p:attrNameLst>
                                      </p:cBhvr>
                                    </p:animRot>
                                    <p:animRot by="120000">
                                      <p:cBhvr>
                                        <p:cTn id="19" dur="200" fill="hold">
                                          <p:stCondLst>
                                            <p:cond delay="800"/>
                                          </p:stCondLst>
                                        </p:cTn>
                                        <p:tgtEl>
                                          <p:spTgt spid="3">
                                            <p:txEl>
                                              <p:pRg st="2" end="2"/>
                                            </p:txEl>
                                          </p:spTgt>
                                        </p:tgtEl>
                                        <p:attrNameLst>
                                          <p:attrName>r</p:attrName>
                                        </p:attrNameLst>
                                      </p:cBhvr>
                                    </p:animRot>
                                  </p:childTnLst>
                                </p:cTn>
                              </p:par>
                            </p:childTnLst>
                          </p:cTn>
                        </p:par>
                      </p:childTnLst>
                    </p:cTn>
                  </p:par>
                  <p:par>
                    <p:cTn id="20" fill="hold">
                      <p:stCondLst>
                        <p:cond delay="indefinite"/>
                      </p:stCondLst>
                      <p:childTnLst>
                        <p:par>
                          <p:cTn id="21" fill="hold">
                            <p:stCondLst>
                              <p:cond delay="0"/>
                            </p:stCondLst>
                            <p:childTnLst>
                              <p:par>
                                <p:cTn id="22" presetID="32" presetClass="emph" presetSubtype="0" fill="hold" nodeType="clickEffect">
                                  <p:stCondLst>
                                    <p:cond delay="0"/>
                                  </p:stCondLst>
                                  <p:childTnLst>
                                    <p:animClr clrSpc="rgb">
                                      <p:cBhvr override="childStyle">
                                        <p:cTn id="23" dur="100" fill="hold"/>
                                        <p:tgtEl>
                                          <p:spTgt spid="3">
                                            <p:txEl>
                                              <p:pRg st="3" end="3"/>
                                            </p:txEl>
                                          </p:spTgt>
                                        </p:tgtEl>
                                        <p:attrNameLst>
                                          <p:attrName>style.color</p:attrName>
                                        </p:attrNameLst>
                                      </p:cBhvr>
                                      <p:to>
                                        <a:schemeClr val="accent2"/>
                                      </p:to>
                                    </p:animClr>
                                    <p:animClr clrSpc="rgb">
                                      <p:cBhvr>
                                        <p:cTn id="24" dur="100" fill="hold"/>
                                        <p:tgtEl>
                                          <p:spTgt spid="3">
                                            <p:txEl>
                                              <p:pRg st="3" end="3"/>
                                            </p:txEl>
                                          </p:spTgt>
                                        </p:tgtEl>
                                        <p:attrNameLst>
                                          <p:attrName>fillcolor</p:attrName>
                                        </p:attrNameLst>
                                      </p:cBhvr>
                                      <p:to>
                                        <a:schemeClr val="accent2"/>
                                      </p:to>
                                    </p:animClr>
                                    <p:set>
                                      <p:cBhvr>
                                        <p:cTn id="25" dur="100" fill="hold"/>
                                        <p:tgtEl>
                                          <p:spTgt spid="3">
                                            <p:txEl>
                                              <p:pRg st="3" end="3"/>
                                            </p:txEl>
                                          </p:spTgt>
                                        </p:tgtEl>
                                        <p:attrNameLst>
                                          <p:attrName>fill.type</p:attrName>
                                        </p:attrNameLst>
                                      </p:cBhvr>
                                      <p:to>
                                        <p:strVal val="solid"/>
                                      </p:to>
                                    </p:set>
                                    <p:set>
                                      <p:cBhvr>
                                        <p:cTn id="26" dur="100" fill="hold"/>
                                        <p:tgtEl>
                                          <p:spTgt spid="3">
                                            <p:txEl>
                                              <p:pRg st="3" end="3"/>
                                            </p:txEl>
                                          </p:spTgt>
                                        </p:tgtEl>
                                        <p:attrNameLst>
                                          <p:attrName>fill.on</p:attrName>
                                        </p:attrNameLst>
                                      </p:cBhvr>
                                      <p:to>
                                        <p:strVal val="true"/>
                                      </p:to>
                                    </p:set>
                                    <p:animRot by="120000">
                                      <p:cBhvr>
                                        <p:cTn id="27" dur="100" fill="hold">
                                          <p:stCondLst>
                                            <p:cond delay="0"/>
                                          </p:stCondLst>
                                        </p:cTn>
                                        <p:tgtEl>
                                          <p:spTgt spid="3">
                                            <p:txEl>
                                              <p:pRg st="3" end="3"/>
                                            </p:txEl>
                                          </p:spTgt>
                                        </p:tgtEl>
                                        <p:attrNameLst>
                                          <p:attrName>r</p:attrName>
                                        </p:attrNameLst>
                                      </p:cBhvr>
                                    </p:animRot>
                                    <p:animRot by="-240000">
                                      <p:cBhvr>
                                        <p:cTn id="28" dur="200" fill="hold">
                                          <p:stCondLst>
                                            <p:cond delay="200"/>
                                          </p:stCondLst>
                                        </p:cTn>
                                        <p:tgtEl>
                                          <p:spTgt spid="3">
                                            <p:txEl>
                                              <p:pRg st="3" end="3"/>
                                            </p:txEl>
                                          </p:spTgt>
                                        </p:tgtEl>
                                        <p:attrNameLst>
                                          <p:attrName>r</p:attrName>
                                        </p:attrNameLst>
                                      </p:cBhvr>
                                    </p:animRot>
                                    <p:animRot by="240000">
                                      <p:cBhvr>
                                        <p:cTn id="29" dur="200" fill="hold">
                                          <p:stCondLst>
                                            <p:cond delay="400"/>
                                          </p:stCondLst>
                                        </p:cTn>
                                        <p:tgtEl>
                                          <p:spTgt spid="3">
                                            <p:txEl>
                                              <p:pRg st="3" end="3"/>
                                            </p:txEl>
                                          </p:spTgt>
                                        </p:tgtEl>
                                        <p:attrNameLst>
                                          <p:attrName>r</p:attrName>
                                        </p:attrNameLst>
                                      </p:cBhvr>
                                    </p:animRot>
                                    <p:animRot by="-240000">
                                      <p:cBhvr>
                                        <p:cTn id="30" dur="200" fill="hold">
                                          <p:stCondLst>
                                            <p:cond delay="600"/>
                                          </p:stCondLst>
                                        </p:cTn>
                                        <p:tgtEl>
                                          <p:spTgt spid="3">
                                            <p:txEl>
                                              <p:pRg st="3" end="3"/>
                                            </p:txEl>
                                          </p:spTgt>
                                        </p:tgtEl>
                                        <p:attrNameLst>
                                          <p:attrName>r</p:attrName>
                                        </p:attrNameLst>
                                      </p:cBhvr>
                                    </p:animRot>
                                    <p:animRot by="120000">
                                      <p:cBhvr>
                                        <p:cTn id="31" dur="200" fill="hold">
                                          <p:stCondLst>
                                            <p:cond delay="800"/>
                                          </p:stCondLst>
                                        </p:cTn>
                                        <p:tgtEl>
                                          <p:spTgt spid="3">
                                            <p:txEl>
                                              <p:pRg st="3" end="3"/>
                                            </p:txEl>
                                          </p:spTgt>
                                        </p:tgtEl>
                                        <p:attrNameLst>
                                          <p:attrName>r</p:attrName>
                                        </p:attrNameLst>
                                      </p:cBhvr>
                                    </p:animRot>
                                  </p:childTnLst>
                                </p:cTn>
                              </p:par>
                            </p:childTnLst>
                          </p:cTn>
                        </p:par>
                      </p:childTnLst>
                    </p:cTn>
                  </p:par>
                  <p:par>
                    <p:cTn id="32" fill="hold">
                      <p:stCondLst>
                        <p:cond delay="indefinite"/>
                      </p:stCondLst>
                      <p:childTnLst>
                        <p:par>
                          <p:cTn id="33" fill="hold">
                            <p:stCondLst>
                              <p:cond delay="0"/>
                            </p:stCondLst>
                            <p:childTnLst>
                              <p:par>
                                <p:cTn id="34" presetID="32" presetClass="emph" presetSubtype="0" fill="hold" nodeType="clickEffect">
                                  <p:stCondLst>
                                    <p:cond delay="0"/>
                                  </p:stCondLst>
                                  <p:childTnLst>
                                    <p:animClr clrSpc="rgb">
                                      <p:cBhvr override="childStyle">
                                        <p:cTn id="35" dur="100" fill="hold"/>
                                        <p:tgtEl>
                                          <p:spTgt spid="3">
                                            <p:txEl>
                                              <p:pRg st="4" end="4"/>
                                            </p:txEl>
                                          </p:spTgt>
                                        </p:tgtEl>
                                        <p:attrNameLst>
                                          <p:attrName>style.color</p:attrName>
                                        </p:attrNameLst>
                                      </p:cBhvr>
                                      <p:to>
                                        <a:schemeClr val="accent2"/>
                                      </p:to>
                                    </p:animClr>
                                    <p:animClr clrSpc="rgb">
                                      <p:cBhvr>
                                        <p:cTn id="36" dur="100" fill="hold"/>
                                        <p:tgtEl>
                                          <p:spTgt spid="3">
                                            <p:txEl>
                                              <p:pRg st="4" end="4"/>
                                            </p:txEl>
                                          </p:spTgt>
                                        </p:tgtEl>
                                        <p:attrNameLst>
                                          <p:attrName>fillcolor</p:attrName>
                                        </p:attrNameLst>
                                      </p:cBhvr>
                                      <p:to>
                                        <a:schemeClr val="accent2"/>
                                      </p:to>
                                    </p:animClr>
                                    <p:set>
                                      <p:cBhvr>
                                        <p:cTn id="37" dur="100" fill="hold"/>
                                        <p:tgtEl>
                                          <p:spTgt spid="3">
                                            <p:txEl>
                                              <p:pRg st="4" end="4"/>
                                            </p:txEl>
                                          </p:spTgt>
                                        </p:tgtEl>
                                        <p:attrNameLst>
                                          <p:attrName>fill.type</p:attrName>
                                        </p:attrNameLst>
                                      </p:cBhvr>
                                      <p:to>
                                        <p:strVal val="solid"/>
                                      </p:to>
                                    </p:set>
                                    <p:set>
                                      <p:cBhvr>
                                        <p:cTn id="38" dur="100" fill="hold"/>
                                        <p:tgtEl>
                                          <p:spTgt spid="3">
                                            <p:txEl>
                                              <p:pRg st="4" end="4"/>
                                            </p:txEl>
                                          </p:spTgt>
                                        </p:tgtEl>
                                        <p:attrNameLst>
                                          <p:attrName>fill.on</p:attrName>
                                        </p:attrNameLst>
                                      </p:cBhvr>
                                      <p:to>
                                        <p:strVal val="true"/>
                                      </p:to>
                                    </p:set>
                                    <p:animRot by="120000">
                                      <p:cBhvr>
                                        <p:cTn id="39" dur="100" fill="hold">
                                          <p:stCondLst>
                                            <p:cond delay="0"/>
                                          </p:stCondLst>
                                        </p:cTn>
                                        <p:tgtEl>
                                          <p:spTgt spid="3">
                                            <p:txEl>
                                              <p:pRg st="4" end="4"/>
                                            </p:txEl>
                                          </p:spTgt>
                                        </p:tgtEl>
                                        <p:attrNameLst>
                                          <p:attrName>r</p:attrName>
                                        </p:attrNameLst>
                                      </p:cBhvr>
                                    </p:animRot>
                                    <p:animRot by="-240000">
                                      <p:cBhvr>
                                        <p:cTn id="40" dur="200" fill="hold">
                                          <p:stCondLst>
                                            <p:cond delay="200"/>
                                          </p:stCondLst>
                                        </p:cTn>
                                        <p:tgtEl>
                                          <p:spTgt spid="3">
                                            <p:txEl>
                                              <p:pRg st="4" end="4"/>
                                            </p:txEl>
                                          </p:spTgt>
                                        </p:tgtEl>
                                        <p:attrNameLst>
                                          <p:attrName>r</p:attrName>
                                        </p:attrNameLst>
                                      </p:cBhvr>
                                    </p:animRot>
                                    <p:animRot by="240000">
                                      <p:cBhvr>
                                        <p:cTn id="41" dur="200" fill="hold">
                                          <p:stCondLst>
                                            <p:cond delay="400"/>
                                          </p:stCondLst>
                                        </p:cTn>
                                        <p:tgtEl>
                                          <p:spTgt spid="3">
                                            <p:txEl>
                                              <p:pRg st="4" end="4"/>
                                            </p:txEl>
                                          </p:spTgt>
                                        </p:tgtEl>
                                        <p:attrNameLst>
                                          <p:attrName>r</p:attrName>
                                        </p:attrNameLst>
                                      </p:cBhvr>
                                    </p:animRot>
                                    <p:animRot by="-240000">
                                      <p:cBhvr>
                                        <p:cTn id="42" dur="200" fill="hold">
                                          <p:stCondLst>
                                            <p:cond delay="600"/>
                                          </p:stCondLst>
                                        </p:cTn>
                                        <p:tgtEl>
                                          <p:spTgt spid="3">
                                            <p:txEl>
                                              <p:pRg st="4" end="4"/>
                                            </p:txEl>
                                          </p:spTgt>
                                        </p:tgtEl>
                                        <p:attrNameLst>
                                          <p:attrName>r</p:attrName>
                                        </p:attrNameLst>
                                      </p:cBhvr>
                                    </p:animRot>
                                    <p:animRot by="120000">
                                      <p:cBhvr>
                                        <p:cTn id="43" dur="200" fill="hold">
                                          <p:stCondLst>
                                            <p:cond delay="800"/>
                                          </p:stCondLst>
                                        </p:cTn>
                                        <p:tgtEl>
                                          <p:spTgt spid="3">
                                            <p:txEl>
                                              <p:pRg st="4" end="4"/>
                                            </p:txEl>
                                          </p:spTgt>
                                        </p:tgtEl>
                                        <p:attrNameLst>
                                          <p:attrName>r</p:attrName>
                                        </p:attrNameLst>
                                      </p:cBhvr>
                                    </p:animRot>
                                  </p:childTnLst>
                                </p:cTn>
                              </p:par>
                            </p:childTnLst>
                          </p:cTn>
                        </p:par>
                      </p:childTnLst>
                    </p:cTn>
                  </p:par>
                  <p:par>
                    <p:cTn id="44" fill="hold">
                      <p:stCondLst>
                        <p:cond delay="indefinite"/>
                      </p:stCondLst>
                      <p:childTnLst>
                        <p:par>
                          <p:cTn id="45" fill="hold">
                            <p:stCondLst>
                              <p:cond delay="0"/>
                            </p:stCondLst>
                            <p:childTnLst>
                              <p:par>
                                <p:cTn id="46" presetID="32" presetClass="emph" presetSubtype="0" fill="hold" nodeType="clickEffect">
                                  <p:stCondLst>
                                    <p:cond delay="0"/>
                                  </p:stCondLst>
                                  <p:childTnLst>
                                    <p:animClr clrSpc="rgb">
                                      <p:cBhvr override="childStyle">
                                        <p:cTn id="47" dur="100" fill="hold"/>
                                        <p:tgtEl>
                                          <p:spTgt spid="3">
                                            <p:txEl>
                                              <p:pRg st="5" end="5"/>
                                            </p:txEl>
                                          </p:spTgt>
                                        </p:tgtEl>
                                        <p:attrNameLst>
                                          <p:attrName>style.color</p:attrName>
                                        </p:attrNameLst>
                                      </p:cBhvr>
                                      <p:to>
                                        <a:schemeClr val="accent2"/>
                                      </p:to>
                                    </p:animClr>
                                    <p:animClr clrSpc="rgb">
                                      <p:cBhvr>
                                        <p:cTn id="48" dur="100" fill="hold"/>
                                        <p:tgtEl>
                                          <p:spTgt spid="3">
                                            <p:txEl>
                                              <p:pRg st="5" end="5"/>
                                            </p:txEl>
                                          </p:spTgt>
                                        </p:tgtEl>
                                        <p:attrNameLst>
                                          <p:attrName>fillcolor</p:attrName>
                                        </p:attrNameLst>
                                      </p:cBhvr>
                                      <p:to>
                                        <a:schemeClr val="accent2"/>
                                      </p:to>
                                    </p:animClr>
                                    <p:set>
                                      <p:cBhvr>
                                        <p:cTn id="49" dur="100" fill="hold"/>
                                        <p:tgtEl>
                                          <p:spTgt spid="3">
                                            <p:txEl>
                                              <p:pRg st="5" end="5"/>
                                            </p:txEl>
                                          </p:spTgt>
                                        </p:tgtEl>
                                        <p:attrNameLst>
                                          <p:attrName>fill.type</p:attrName>
                                        </p:attrNameLst>
                                      </p:cBhvr>
                                      <p:to>
                                        <p:strVal val="solid"/>
                                      </p:to>
                                    </p:set>
                                    <p:set>
                                      <p:cBhvr>
                                        <p:cTn id="50" dur="100" fill="hold"/>
                                        <p:tgtEl>
                                          <p:spTgt spid="3">
                                            <p:txEl>
                                              <p:pRg st="5" end="5"/>
                                            </p:txEl>
                                          </p:spTgt>
                                        </p:tgtEl>
                                        <p:attrNameLst>
                                          <p:attrName>fill.on</p:attrName>
                                        </p:attrNameLst>
                                      </p:cBhvr>
                                      <p:to>
                                        <p:strVal val="true"/>
                                      </p:to>
                                    </p:set>
                                    <p:animRot by="120000">
                                      <p:cBhvr>
                                        <p:cTn id="51" dur="100" fill="hold">
                                          <p:stCondLst>
                                            <p:cond delay="0"/>
                                          </p:stCondLst>
                                        </p:cTn>
                                        <p:tgtEl>
                                          <p:spTgt spid="3">
                                            <p:txEl>
                                              <p:pRg st="5" end="5"/>
                                            </p:txEl>
                                          </p:spTgt>
                                        </p:tgtEl>
                                        <p:attrNameLst>
                                          <p:attrName>r</p:attrName>
                                        </p:attrNameLst>
                                      </p:cBhvr>
                                    </p:animRot>
                                    <p:animRot by="-240000">
                                      <p:cBhvr>
                                        <p:cTn id="52" dur="200" fill="hold">
                                          <p:stCondLst>
                                            <p:cond delay="200"/>
                                          </p:stCondLst>
                                        </p:cTn>
                                        <p:tgtEl>
                                          <p:spTgt spid="3">
                                            <p:txEl>
                                              <p:pRg st="5" end="5"/>
                                            </p:txEl>
                                          </p:spTgt>
                                        </p:tgtEl>
                                        <p:attrNameLst>
                                          <p:attrName>r</p:attrName>
                                        </p:attrNameLst>
                                      </p:cBhvr>
                                    </p:animRot>
                                    <p:animRot by="240000">
                                      <p:cBhvr>
                                        <p:cTn id="53" dur="200" fill="hold">
                                          <p:stCondLst>
                                            <p:cond delay="400"/>
                                          </p:stCondLst>
                                        </p:cTn>
                                        <p:tgtEl>
                                          <p:spTgt spid="3">
                                            <p:txEl>
                                              <p:pRg st="5" end="5"/>
                                            </p:txEl>
                                          </p:spTgt>
                                        </p:tgtEl>
                                        <p:attrNameLst>
                                          <p:attrName>r</p:attrName>
                                        </p:attrNameLst>
                                      </p:cBhvr>
                                    </p:animRot>
                                    <p:animRot by="-240000">
                                      <p:cBhvr>
                                        <p:cTn id="54" dur="200" fill="hold">
                                          <p:stCondLst>
                                            <p:cond delay="600"/>
                                          </p:stCondLst>
                                        </p:cTn>
                                        <p:tgtEl>
                                          <p:spTgt spid="3">
                                            <p:txEl>
                                              <p:pRg st="5" end="5"/>
                                            </p:txEl>
                                          </p:spTgt>
                                        </p:tgtEl>
                                        <p:attrNameLst>
                                          <p:attrName>r</p:attrName>
                                        </p:attrNameLst>
                                      </p:cBhvr>
                                    </p:animRot>
                                    <p:animRot by="120000">
                                      <p:cBhvr>
                                        <p:cTn id="55" dur="200" fill="hold">
                                          <p:stCondLst>
                                            <p:cond delay="800"/>
                                          </p:stCondLst>
                                        </p:cTn>
                                        <p:tgtEl>
                                          <p:spTgt spid="3">
                                            <p:txEl>
                                              <p:pRg st="5" end="5"/>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IMPLEMENTING TRAINING PROGRAMS</a:t>
            </a:r>
            <a:endParaRPr lang="en-US" dirty="0"/>
          </a:p>
        </p:txBody>
      </p:sp>
      <p:pic>
        <p:nvPicPr>
          <p:cNvPr id="4" name="Content Placeholder 3" descr="training3.jpg"/>
          <p:cNvPicPr>
            <a:picLocks noGrp="1" noChangeAspect="1"/>
          </p:cNvPicPr>
          <p:nvPr>
            <p:ph idx="1"/>
          </p:nvPr>
        </p:nvPicPr>
        <p:blipFill>
          <a:blip r:embed="rId2"/>
          <a:stretch>
            <a:fillRect/>
          </a:stretch>
        </p:blipFill>
        <p:spPr>
          <a:xfrm>
            <a:off x="933450" y="2342356"/>
            <a:ext cx="6286500" cy="3381375"/>
          </a:xfrm>
        </p:spPr>
      </p:pic>
    </p:spTree>
    <p:extLst>
      <p:ext uri="{BB962C8B-B14F-4D97-AF65-F5344CB8AC3E}">
        <p14:creationId xmlns:p14="http://schemas.microsoft.com/office/powerpoint/2010/main" xmlns="" val="2091855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par>
                                <p:cTn id="8" presetID="4"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i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en-US" dirty="0" smtClean="0"/>
              <a:t>On-the-Job Training</a:t>
            </a:r>
            <a:endParaRPr lang="en-US" dirty="0"/>
          </a:p>
        </p:txBody>
      </p:sp>
      <p:sp>
        <p:nvSpPr>
          <p:cNvPr id="3" name="Content Placeholder 2"/>
          <p:cNvSpPr>
            <a:spLocks noGrp="1"/>
          </p:cNvSpPr>
          <p:nvPr>
            <p:ph idx="1"/>
          </p:nvPr>
        </p:nvSpPr>
        <p:spPr>
          <a:xfrm>
            <a:off x="304800" y="1981200"/>
            <a:ext cx="8229600" cy="4525963"/>
          </a:xfrm>
        </p:spPr>
        <p:txBody>
          <a:bodyPr/>
          <a:lstStyle/>
          <a:p>
            <a:r>
              <a:rPr lang="en-US" sz="2000" dirty="0" smtClean="0"/>
              <a:t>having a person learn a job by actually doing it</a:t>
            </a:r>
          </a:p>
          <a:p>
            <a:r>
              <a:rPr lang="en-US" sz="2000" dirty="0" smtClean="0"/>
              <a:t>sometimes called direct instruction</a:t>
            </a:r>
          </a:p>
          <a:p>
            <a:r>
              <a:rPr lang="en-US" sz="2000" dirty="0" smtClean="0"/>
              <a:t>a one-on-one training located </a:t>
            </a:r>
          </a:p>
          <a:p>
            <a:pPr>
              <a:buNone/>
            </a:pPr>
            <a:r>
              <a:rPr lang="en-US" sz="2000" dirty="0" smtClean="0"/>
              <a:t>    at the job site, where someone </a:t>
            </a:r>
          </a:p>
          <a:p>
            <a:pPr>
              <a:buNone/>
            </a:pPr>
            <a:r>
              <a:rPr lang="en-US" sz="2000" dirty="0" smtClean="0"/>
              <a:t>    who knows how to do a task </a:t>
            </a:r>
          </a:p>
          <a:p>
            <a:pPr>
              <a:buNone/>
            </a:pPr>
            <a:r>
              <a:rPr lang="en-US" sz="2000" dirty="0" smtClean="0"/>
              <a:t>    shows another how to </a:t>
            </a:r>
          </a:p>
          <a:p>
            <a:pPr>
              <a:buNone/>
            </a:pPr>
            <a:r>
              <a:rPr lang="en-US" sz="2000" dirty="0" smtClean="0"/>
              <a:t>    perform it</a:t>
            </a:r>
          </a:p>
        </p:txBody>
      </p:sp>
      <p:pic>
        <p:nvPicPr>
          <p:cNvPr id="4" name="Picture 3" descr="on-the-job-it-training.jpg"/>
          <p:cNvPicPr>
            <a:picLocks noChangeAspect="1"/>
          </p:cNvPicPr>
          <p:nvPr/>
        </p:nvPicPr>
        <p:blipFill>
          <a:blip r:embed="rId2"/>
          <a:stretch>
            <a:fillRect/>
          </a:stretch>
        </p:blipFill>
        <p:spPr>
          <a:xfrm>
            <a:off x="4572000" y="4038600"/>
            <a:ext cx="3238500" cy="24955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500"/>
                                        <p:tgtEl>
                                          <p:spTgt spid="4"/>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ox(i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3" presetClass="entr" presetSubtype="16"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plus(in)">
                                      <p:cBhvr>
                                        <p:cTn id="15" dur="2000"/>
                                        <p:tgtEl>
                                          <p:spTgt spid="3">
                                            <p:txEl>
                                              <p:pRg st="0" end="0"/>
                                            </p:txEl>
                                          </p:spTgt>
                                        </p:tgtEl>
                                      </p:cBhvr>
                                    </p:animEffect>
                                  </p:childTnLst>
                                </p:cTn>
                              </p:par>
                              <p:par>
                                <p:cTn id="16" presetID="13" presetClass="entr" presetSubtype="16"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plus(in)">
                                      <p:cBhvr>
                                        <p:cTn id="18" dur="2000"/>
                                        <p:tgtEl>
                                          <p:spTgt spid="3">
                                            <p:txEl>
                                              <p:pRg st="1" end="1"/>
                                            </p:txEl>
                                          </p:spTgt>
                                        </p:tgtEl>
                                      </p:cBhvr>
                                    </p:animEffect>
                                  </p:childTnLst>
                                </p:cTn>
                              </p:par>
                              <p:par>
                                <p:cTn id="19" presetID="13" presetClass="entr" presetSubtype="16"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plus(in)">
                                      <p:cBhvr>
                                        <p:cTn id="21" dur="2000"/>
                                        <p:tgtEl>
                                          <p:spTgt spid="3">
                                            <p:txEl>
                                              <p:pRg st="2" end="2"/>
                                            </p:txEl>
                                          </p:spTgt>
                                        </p:tgtEl>
                                      </p:cBhvr>
                                    </p:animEffect>
                                  </p:childTnLst>
                                </p:cTn>
                              </p:par>
                              <p:par>
                                <p:cTn id="22" presetID="13" presetClass="entr" presetSubtype="16"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plus(in)">
                                      <p:cBhvr>
                                        <p:cTn id="24" dur="2000"/>
                                        <p:tgtEl>
                                          <p:spTgt spid="3">
                                            <p:txEl>
                                              <p:pRg st="3" end="3"/>
                                            </p:txEl>
                                          </p:spTgt>
                                        </p:tgtEl>
                                      </p:cBhvr>
                                    </p:animEffect>
                                  </p:childTnLst>
                                </p:cTn>
                              </p:par>
                              <p:par>
                                <p:cTn id="25" presetID="13" presetClass="entr" presetSubtype="16"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plus(in)">
                                      <p:cBhvr>
                                        <p:cTn id="27" dur="2000"/>
                                        <p:tgtEl>
                                          <p:spTgt spid="3">
                                            <p:txEl>
                                              <p:pRg st="4" end="4"/>
                                            </p:txEl>
                                          </p:spTgt>
                                        </p:tgtEl>
                                      </p:cBhvr>
                                    </p:animEffect>
                                  </p:childTnLst>
                                </p:cTn>
                              </p:par>
                              <p:par>
                                <p:cTn id="28" presetID="13" presetClass="entr" presetSubtype="16"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plus(in)">
                                      <p:cBhvr>
                                        <p:cTn id="30" dur="2000"/>
                                        <p:tgtEl>
                                          <p:spTgt spid="3">
                                            <p:txEl>
                                              <p:pRg st="5" end="5"/>
                                            </p:txEl>
                                          </p:spTgt>
                                        </p:tgtEl>
                                      </p:cBhvr>
                                    </p:animEffect>
                                  </p:childTnLst>
                                </p:cTn>
                              </p:par>
                              <p:par>
                                <p:cTn id="31" presetID="13" presetClass="entr" presetSubtype="16"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plus(in)">
                                      <p:cBhvr>
                                        <p:cTn id="33"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1233</TotalTime>
  <Words>1399</Words>
  <Application>Microsoft Office PowerPoint</Application>
  <PresentationFormat>全屏显示(4:3)</PresentationFormat>
  <Paragraphs>255</Paragraphs>
  <Slides>49</Slides>
  <Notes>3</Notes>
  <HiddenSlides>0</HiddenSlides>
  <MMClips>0</MMClips>
  <ScaleCrop>false</ScaleCrop>
  <HeadingPairs>
    <vt:vector size="4" baseType="variant">
      <vt:variant>
        <vt:lpstr>主题</vt:lpstr>
      </vt:variant>
      <vt:variant>
        <vt:i4>1</vt:i4>
      </vt:variant>
      <vt:variant>
        <vt:lpstr>幻灯片标题</vt:lpstr>
      </vt:variant>
      <vt:variant>
        <vt:i4>49</vt:i4>
      </vt:variant>
    </vt:vector>
  </HeadingPairs>
  <TitlesOfParts>
    <vt:vector size="50" baseType="lpstr">
      <vt:lpstr>Opulent</vt:lpstr>
      <vt:lpstr>幻灯片 1</vt:lpstr>
      <vt:lpstr>幻灯片 2</vt:lpstr>
      <vt:lpstr>OBJECTIVES:</vt:lpstr>
      <vt:lpstr>TRAINING AND DEVELOPMENT</vt:lpstr>
      <vt:lpstr>幻灯片 5</vt:lpstr>
      <vt:lpstr>Orienting  and  Onboarding  New Employees</vt:lpstr>
      <vt:lpstr>幻灯片 7</vt:lpstr>
      <vt:lpstr>IMPLEMENTING TRAINING PROGRAMS</vt:lpstr>
      <vt:lpstr>On-the-Job Training</vt:lpstr>
      <vt:lpstr>幻灯片 10</vt:lpstr>
      <vt:lpstr>APPRENTICESHIP TRAINING</vt:lpstr>
      <vt:lpstr>Informal learning</vt:lpstr>
      <vt:lpstr>幻灯片 13</vt:lpstr>
      <vt:lpstr>Job instruction training</vt:lpstr>
      <vt:lpstr>LECTURES</vt:lpstr>
      <vt:lpstr>Programmed learning</vt:lpstr>
      <vt:lpstr>Audiovisual-based training</vt:lpstr>
      <vt:lpstr>Vestibule training</vt:lpstr>
      <vt:lpstr>ELECTRONIC PERFORMANCE SUPPORT SYSTEMS (EPSS)</vt:lpstr>
      <vt:lpstr>VIDEOCONFERENCING</vt:lpstr>
      <vt:lpstr>Computer-based training</vt:lpstr>
      <vt:lpstr>Interactive learning</vt:lpstr>
      <vt:lpstr>INTERNET-BASED TRAINING</vt:lpstr>
      <vt:lpstr>Learning management systems</vt:lpstr>
      <vt:lpstr>MOBILE LEARNING</vt:lpstr>
      <vt:lpstr>Virtual classroom</vt:lpstr>
      <vt:lpstr>Lifelong and literacy training techniques</vt:lpstr>
      <vt:lpstr>Team training</vt:lpstr>
      <vt:lpstr>幻灯片 29</vt:lpstr>
      <vt:lpstr>MANAGERIAL ON-THE-JOB TRAINING</vt:lpstr>
      <vt:lpstr>OFF-THE-JOB MANAGEMENT TRAINING AND DEVELOPMENT TECHNIQUES</vt:lpstr>
      <vt:lpstr>幻灯片 32</vt:lpstr>
      <vt:lpstr>LEADERSHIP DEVELOPMENT AT GE</vt:lpstr>
      <vt:lpstr>TALENT MANAGEMENT AND MISSION-CRITICAL EMPLOYEES: DIFFERENTIAL DEVELOPMENT ASSIGNMENTS</vt:lpstr>
      <vt:lpstr>Training Strategy and Overview of the Training Process</vt:lpstr>
      <vt:lpstr>The addie 5 Step Training Process:</vt:lpstr>
      <vt:lpstr>Conducting the training needs analysis</vt:lpstr>
      <vt:lpstr>Designing the training program</vt:lpstr>
      <vt:lpstr>Developing the program</vt:lpstr>
      <vt:lpstr>幻灯片 40</vt:lpstr>
      <vt:lpstr>WHAT TO CHANGE</vt:lpstr>
      <vt:lpstr>Lewin’s change process</vt:lpstr>
      <vt:lpstr>Using organizational development</vt:lpstr>
      <vt:lpstr>幻灯片 44</vt:lpstr>
      <vt:lpstr>DESIGNING THE STUDY</vt:lpstr>
      <vt:lpstr>Training effects to measure</vt:lpstr>
      <vt:lpstr>Importance of training and development:</vt:lpstr>
      <vt:lpstr>幻灯片 48</vt:lpstr>
      <vt:lpstr>幻灯片 49</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TRAINING AND DEVELOPMENT</dc:title>
  <dc:creator>Jess</dc:creator>
  <cp:lastModifiedBy>san office</cp:lastModifiedBy>
  <cp:revision>110</cp:revision>
  <dcterms:created xsi:type="dcterms:W3CDTF">2015-01-08T03:25:29Z</dcterms:created>
  <dcterms:modified xsi:type="dcterms:W3CDTF">2023-05-12T06:32:14Z</dcterms:modified>
</cp:coreProperties>
</file>