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306" r:id="rId12"/>
    <p:sldId id="307"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8" r:id="rId32"/>
    <p:sldId id="309" r:id="rId33"/>
    <p:sldId id="284" r:id="rId34"/>
    <p:sldId id="305" r:id="rId35"/>
    <p:sldId id="285" r:id="rId36"/>
  </p:sldIdLst>
  <p:sldSz cx="12192000" cy="6858000"/>
  <p:notesSz cx="6858000" cy="9144000"/>
  <p:embeddedFontLst>
    <p:embeddedFont>
      <p:font typeface="Century Gothic" pitchFamily="34" charset="0"/>
      <p:regular r:id="rId38"/>
      <p:bold r:id="rId39"/>
      <p:italic r:id="rId40"/>
      <p:boldItalic r:id="rId41"/>
    </p:embeddedFont>
    <p:embeddedFont>
      <p:font typeface="Calibri"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jWWvZA//Y1JGPIvPVeaTnk04+O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20"/>
    <p:restoredTop sz="94704"/>
  </p:normalViewPr>
  <p:slideViewPr>
    <p:cSldViewPr snapToGrid="0">
      <p:cViewPr varScale="1">
        <p:scale>
          <a:sx n="63" d="100"/>
          <a:sy n="63" d="100"/>
        </p:scale>
        <p:origin x="-86" y="-4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en/squad-man-group-group-together-3370836/"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urses.lumenlearning.com/wmopen-humanresourcesmgmt/" TargetMode="Externa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xels.com/photo/woman-holding-plastic-arrow-while-smiling-116995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vectors/resume-unemployed-job-unemployment-216367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illustrations/avatar-customers-photos-ecommerce-312792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Cover Image: "Untitled." Authored by: rawpixel. Provided by: Pixabay. Located at: </a:t>
            </a:r>
            <a:r>
              <a:rPr lang="en-US" sz="1200" b="0" i="0" u="sng" strike="noStrike" cap="none">
                <a:solidFill>
                  <a:schemeClr val="dk1"/>
                </a:solidFill>
                <a:latin typeface="Calibri"/>
                <a:ea typeface="Calibri"/>
                <a:cs typeface="Calibri"/>
                <a:sym typeface="Calibri"/>
                <a:hlinkClick r:id="rId3"/>
              </a:rPr>
              <a:t>https://pixabay.com/en/squad-man-group-group-together-3370836/</a:t>
            </a:r>
            <a:r>
              <a:rPr lang="en-US" sz="1200" b="0" i="0" u="none" strike="noStrike" cap="none">
                <a:solidFill>
                  <a:schemeClr val="dk1"/>
                </a:solidFill>
                <a:latin typeface="Calibri"/>
                <a:ea typeface="Calibri"/>
                <a:cs typeface="Calibri"/>
                <a:sym typeface="Calibri"/>
              </a:rPr>
              <a:t>. Content Type: CC Licensed Content, Shared Previously. License: </a:t>
            </a:r>
            <a:r>
              <a:rPr lang="en-US" sz="1200" b="0" i="0" u="sng" strike="noStrike" cap="none">
                <a:solidFill>
                  <a:schemeClr val="dk1"/>
                </a:solidFill>
                <a:latin typeface="Calibri"/>
                <a:ea typeface="Calibri"/>
                <a:cs typeface="Calibri"/>
                <a:sym typeface="Calibri"/>
                <a:hlinkClick r:id="rId4"/>
              </a:rPr>
              <a:t>CC0: No Rights Reserved</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All text in these slides is taken from </a:t>
            </a:r>
            <a:r>
              <a:rPr lang="en-US" u="sng">
                <a:solidFill>
                  <a:schemeClr val="dk1"/>
                </a:solidFill>
                <a:hlinkClick r:id="rId5"/>
              </a:rPr>
              <a:t>https://courses.lumenlearning.com/wmopen-humanresourcesmgmt/</a:t>
            </a:r>
            <a:r>
              <a:rPr lang="en-US">
                <a:solidFill>
                  <a:schemeClr val="dk1"/>
                </a:solidFill>
              </a:rPr>
              <a:t> </a:t>
            </a:r>
            <a:r>
              <a:rPr lang="en-US" sz="1200" b="0" i="0" u="none" strike="noStrike" cap="none">
                <a:solidFill>
                  <a:schemeClr val="dk1"/>
                </a:solidFill>
                <a:latin typeface="Calibri"/>
                <a:ea typeface="Calibri"/>
                <a:cs typeface="Calibri"/>
                <a:sym typeface="Calibri"/>
              </a:rPr>
              <a:t>where it is published under one or more open licenses.</a:t>
            </a:r>
            <a:endParaRPr b="0">
              <a:solidFill>
                <a:schemeClr val="dk1"/>
              </a:solidFil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All images in these slides are attributed in the notes of the slide on which they appear and licensed as indicated. </a:t>
            </a:r>
            <a:endParaRPr/>
          </a:p>
        </p:txBody>
      </p:sp>
      <p:sp>
        <p:nvSpPr>
          <p:cNvPr id="53" name="Google Shape;53;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110" name="Google Shape;110;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Answer is B</a:t>
            </a:r>
            <a:endParaRPr/>
          </a:p>
        </p:txBody>
      </p:sp>
      <p:sp>
        <p:nvSpPr>
          <p:cNvPr id="117" name="Google Shape;117;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Untitled. </a:t>
            </a:r>
            <a:r>
              <a:rPr lang="en-US" sz="1200" b="1" i="0" u="none" strike="noStrike" cap="none">
                <a:solidFill>
                  <a:schemeClr val="dk1"/>
                </a:solidFill>
                <a:latin typeface="Calibri"/>
                <a:ea typeface="Calibri"/>
                <a:cs typeface="Calibri"/>
                <a:sym typeface="Calibri"/>
              </a:rPr>
              <a:t>Authored by</a:t>
            </a:r>
            <a:r>
              <a:rPr lang="en-US" sz="1200" b="0" i="0" u="none" strike="noStrike" cap="none">
                <a:solidFill>
                  <a:schemeClr val="dk1"/>
                </a:solidFill>
                <a:latin typeface="Calibri"/>
                <a:ea typeface="Calibri"/>
                <a:cs typeface="Calibri"/>
                <a:sym typeface="Calibri"/>
              </a:rPr>
              <a:t>: rawpixel.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Pexels. </a:t>
            </a:r>
            <a:r>
              <a:rPr lang="en-US" sz="1200" b="1" i="0" u="none" strike="noStrike" cap="none">
                <a:solidFill>
                  <a:schemeClr val="dk1"/>
                </a:solidFill>
                <a:latin typeface="Calibri"/>
                <a:ea typeface="Calibri"/>
                <a:cs typeface="Calibri"/>
                <a:sym typeface="Calibri"/>
              </a:rPr>
              <a:t>Located at</a:t>
            </a:r>
            <a:r>
              <a:rPr lang="en-US" sz="1200" b="0"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hlinkClick r:id="rId3"/>
              </a:rPr>
              <a:t>https://www.pexels.com/photo/woman-holding-plastic-arrow-while-smiling-1169951/</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4"/>
              </a:rPr>
              <a:t>CC0: No Rights Reserved</a:t>
            </a:r>
            <a:endParaRPr/>
          </a:p>
        </p:txBody>
      </p:sp>
      <p:sp>
        <p:nvSpPr>
          <p:cNvPr id="141" name="Google Shape;141;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Answer is A</a:t>
            </a:r>
            <a:endParaRPr/>
          </a:p>
        </p:txBody>
      </p:sp>
      <p:sp>
        <p:nvSpPr>
          <p:cNvPr id="155" name="Google Shape;155;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0" name="Google Shape;60;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0: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Answer is C</a:t>
            </a:r>
            <a:endParaRPr/>
          </a:p>
        </p:txBody>
      </p:sp>
      <p:sp>
        <p:nvSpPr>
          <p:cNvPr id="185" name="Google Shape;185;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Modification of Untitled. </a:t>
            </a:r>
            <a:r>
              <a:rPr lang="en-US" sz="1200" b="1" i="0" u="none" strike="noStrike" cap="none">
                <a:solidFill>
                  <a:schemeClr val="dk1"/>
                </a:solidFill>
                <a:latin typeface="Calibri"/>
                <a:ea typeface="Calibri"/>
                <a:cs typeface="Calibri"/>
                <a:sym typeface="Calibri"/>
              </a:rPr>
              <a:t>Authored by</a:t>
            </a:r>
            <a:r>
              <a:rPr lang="en-US" sz="1200" b="0" i="0" u="none" strike="noStrike" cap="none">
                <a:solidFill>
                  <a:schemeClr val="dk1"/>
                </a:solidFill>
                <a:latin typeface="Calibri"/>
                <a:ea typeface="Calibri"/>
                <a:cs typeface="Calibri"/>
                <a:sym typeface="Calibri"/>
              </a:rPr>
              <a:t>: Jhonatan_Perez.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Pixabay. </a:t>
            </a:r>
            <a:r>
              <a:rPr lang="en-US" sz="1200" b="1" i="0" u="none" strike="noStrike" cap="none">
                <a:solidFill>
                  <a:schemeClr val="dk1"/>
                </a:solidFill>
                <a:latin typeface="Calibri"/>
                <a:ea typeface="Calibri"/>
                <a:cs typeface="Calibri"/>
                <a:sym typeface="Calibri"/>
              </a:rPr>
              <a:t>Located at</a:t>
            </a:r>
            <a:r>
              <a:rPr lang="en-US" sz="1200" b="0"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hlinkClick r:id="rId3"/>
              </a:rPr>
              <a:t>https://pixabay.com/vectors/resume-unemployed-job-unemployment-2163673/</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4"/>
              </a:rPr>
              <a:t>CC0: No Rights Reserved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 Terms</a:t>
            </a:r>
            <a:r>
              <a:rPr lang="en-US" sz="1200" b="0" i="0" u="none" strike="noStrike" cap="none">
                <a:solidFill>
                  <a:schemeClr val="dk1"/>
                </a:solidFill>
                <a:latin typeface="Calibri"/>
                <a:ea typeface="Calibri"/>
                <a:cs typeface="Calibri"/>
                <a:sym typeface="Calibri"/>
              </a:rPr>
              <a:t>: Pixabay License</a:t>
            </a:r>
            <a:endParaRPr/>
          </a:p>
        </p:txBody>
      </p:sp>
      <p:sp>
        <p:nvSpPr>
          <p:cNvPr id="209" name="Google Shape;209;p2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Notes for instructor</a:t>
            </a:r>
            <a:endParaRPr/>
          </a:p>
        </p:txBody>
      </p:sp>
      <p:sp>
        <p:nvSpPr>
          <p:cNvPr id="229" name="Google Shape;229;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11" name="Google Shape;41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40286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Modification of Avatar Photos. </a:t>
            </a:r>
            <a:r>
              <a:rPr lang="en-US" sz="1200" b="1" i="0" u="none" strike="noStrike" cap="none">
                <a:solidFill>
                  <a:schemeClr val="dk1"/>
                </a:solidFill>
                <a:latin typeface="Calibri"/>
                <a:ea typeface="Calibri"/>
                <a:cs typeface="Calibri"/>
                <a:sym typeface="Calibri"/>
              </a:rPr>
              <a:t>Authored by</a:t>
            </a:r>
            <a:r>
              <a:rPr lang="en-US" sz="1200" b="0" i="0" u="none" strike="noStrike" cap="none">
                <a:solidFill>
                  <a:schemeClr val="dk1"/>
                </a:solidFill>
                <a:latin typeface="Calibri"/>
                <a:ea typeface="Calibri"/>
                <a:cs typeface="Calibri"/>
                <a:sym typeface="Calibri"/>
              </a:rPr>
              <a:t>: Coffee Bean.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Pixabay. </a:t>
            </a:r>
            <a:r>
              <a:rPr lang="en-US" sz="1200" b="1" i="0" u="none" strike="noStrike" cap="none">
                <a:solidFill>
                  <a:schemeClr val="dk1"/>
                </a:solidFill>
                <a:latin typeface="Calibri"/>
                <a:ea typeface="Calibri"/>
                <a:cs typeface="Calibri"/>
                <a:sym typeface="Calibri"/>
              </a:rPr>
              <a:t>Located at</a:t>
            </a:r>
            <a:r>
              <a:rPr lang="en-US" sz="1200" b="0"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hlinkClick r:id="rId3"/>
              </a:rPr>
              <a:t>https://pixabay.com/illustrations/avatar-customers-photos-ecommerce-3127928/</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4"/>
              </a:rPr>
              <a:t>CC0: No Rights Reserved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 Terms</a:t>
            </a:r>
            <a:r>
              <a:rPr lang="en-US" sz="1200" b="0" i="0" u="none" strike="noStrike" cap="none">
                <a:solidFill>
                  <a:schemeClr val="dk1"/>
                </a:solidFill>
                <a:latin typeface="Calibri"/>
                <a:ea typeface="Calibri"/>
                <a:cs typeface="Calibri"/>
                <a:sym typeface="Calibri"/>
              </a:rPr>
              <a:t>: Pixabay License</a:t>
            </a:r>
            <a:endParaRPr/>
          </a:p>
        </p:txBody>
      </p:sp>
      <p:sp>
        <p:nvSpPr>
          <p:cNvPr id="78" name="Google Shape;78;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26000" b="-26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xmlns=""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xmlns="" val="211783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xmlns="" val="386276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6" name="Google Shape;20;p4">
            <a:extLst>
              <a:ext uri="{FF2B5EF4-FFF2-40B4-BE49-F238E27FC236}">
                <a16:creationId xmlns:a16="http://schemas.microsoft.com/office/drawing/2014/main" xmlns=""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13070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4" name="Google Shape;20;p4">
            <a:extLst>
              <a:ext uri="{FF2B5EF4-FFF2-40B4-BE49-F238E27FC236}">
                <a16:creationId xmlns:a16="http://schemas.microsoft.com/office/drawing/2014/main" xmlns=""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323583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7" name="Google Shape;20;p4">
            <a:extLst>
              <a:ext uri="{FF2B5EF4-FFF2-40B4-BE49-F238E27FC236}">
                <a16:creationId xmlns:a16="http://schemas.microsoft.com/office/drawing/2014/main" xmlns=""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209701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8" name="Google Shape;20;p4">
            <a:extLst>
              <a:ext uri="{FF2B5EF4-FFF2-40B4-BE49-F238E27FC236}">
                <a16:creationId xmlns:a16="http://schemas.microsoft.com/office/drawing/2014/main" xmlns=""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261108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41" name="Google Shape;41;p46"/>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extLst>
      <p:ext uri="{BB962C8B-B14F-4D97-AF65-F5344CB8AC3E}">
        <p14:creationId xmlns:p14="http://schemas.microsoft.com/office/powerpoint/2010/main" xmlns="" val="135741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xmlns="" val="306476935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slide" Target="slide21.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1F7FB"/>
              </a:buClr>
              <a:buSzPts val="5500"/>
              <a:buFont typeface="Century Gothic"/>
              <a:buNone/>
            </a:pPr>
            <a:r>
              <a:rPr lang="en-US"/>
              <a:t>Human Resources Management</a:t>
            </a:r>
            <a:endParaRPr/>
          </a:p>
        </p:txBody>
      </p:sp>
      <p:sp>
        <p:nvSpPr>
          <p:cNvPr id="56" name="Google Shape;56;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marR="0" lvl="0" indent="-406400" algn="ctr" rtl="0">
              <a:lnSpc>
                <a:spcPct val="90000"/>
              </a:lnSpc>
              <a:spcBef>
                <a:spcPts val="750"/>
              </a:spcBef>
              <a:spcAft>
                <a:spcPts val="0"/>
              </a:spcAft>
              <a:buClr>
                <a:srgbClr val="F1F7FB"/>
              </a:buClr>
              <a:buSzPts val="2400"/>
              <a:buFont typeface="Arial"/>
              <a:buNone/>
            </a:pPr>
            <a:r>
              <a:rPr lang="en-US" dirty="0"/>
              <a:t>Module 6: Recruitment and Selection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p:txBody>
          <a:bodyPr/>
          <a:lstStyle/>
          <a:p>
            <a:pPr lvl="0"/>
            <a:r>
              <a:rPr lang="en-US"/>
              <a:t>Writing a Job Advertisement, continued	</a:t>
            </a:r>
          </a:p>
        </p:txBody>
      </p:sp>
      <p:sp>
        <p:nvSpPr>
          <p:cNvPr id="113" name="Google Shape;113;p10"/>
          <p:cNvSpPr txBox="1">
            <a:spLocks noGrp="1"/>
          </p:cNvSpPr>
          <p:nvPr>
            <p:ph type="body" idx="1"/>
          </p:nvPr>
        </p:nvSpPr>
        <p:spPr/>
        <p:txBody>
          <a:bodyPr/>
          <a:lstStyle/>
          <a:p>
            <a:pPr lvl="0"/>
            <a:r>
              <a:rPr lang="en-US"/>
              <a:t>Employment branding can be defined through corporate culture clarification, understanding the market position, setting performance expectations, and helping candidates determine if they would be a good fit</a:t>
            </a:r>
          </a:p>
          <a:p>
            <a:pPr lvl="0"/>
            <a:r>
              <a:rPr lang="en-US"/>
              <a:t>In order to make a job advertisement compelling, you must make an emotional connection with the candidate:</a:t>
            </a:r>
          </a:p>
          <a:p>
            <a:pPr lvl="1"/>
            <a:r>
              <a:rPr lang="en-US"/>
              <a:t>Write a compelling headline</a:t>
            </a:r>
          </a:p>
          <a:p>
            <a:pPr lvl="1"/>
            <a:r>
              <a:rPr lang="en-US"/>
              <a:t>Craft a compelling hook</a:t>
            </a:r>
          </a:p>
          <a:p>
            <a:pPr lvl="1"/>
            <a:r>
              <a:rPr lang="en-US"/>
              <a:t>Write with a specific person in mind</a:t>
            </a:r>
          </a:p>
          <a:p>
            <a:pPr lvl="1"/>
            <a:r>
              <a:rPr lang="en-US"/>
              <a:t>Pitch the position with emotion and key facts</a:t>
            </a:r>
          </a:p>
          <a:p>
            <a:pPr lvl="1"/>
            <a:r>
              <a:rPr lang="en-US"/>
              <a:t>Tell the company’s story</a:t>
            </a:r>
          </a:p>
          <a:p>
            <a:pPr lvl="1"/>
            <a:r>
              <a:rPr lang="en-US"/>
              <a:t>Sell the area</a:t>
            </a:r>
          </a:p>
          <a:p>
            <a:pPr lvl="1"/>
            <a:r>
              <a:rPr lang="en-US"/>
              <a:t>Summarize, selling the package</a:t>
            </a:r>
          </a:p>
          <a:p>
            <a:pPr lvl="1"/>
            <a:r>
              <a:rPr lang="en-US"/>
              <a:t>Call to action</a:t>
            </a:r>
          </a:p>
          <a:p>
            <a:pPr lvl="1"/>
            <a:r>
              <a:rPr lang="en-US"/>
              <a:t>Have someone from the target audience read it and comment</a:t>
            </a:r>
          </a:p>
          <a:p>
            <a:pPr lvl="0"/>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Tips to Writing a Good Job Description</a:t>
            </a:r>
            <a:endParaRPr lang="zh-CN" altLang="en-US" dirty="0"/>
          </a:p>
        </p:txBody>
      </p:sp>
      <p:sp>
        <p:nvSpPr>
          <p:cNvPr id="3" name="文本占位符 2"/>
          <p:cNvSpPr>
            <a:spLocks noGrp="1"/>
          </p:cNvSpPr>
          <p:nvPr>
            <p:ph type="body" idx="1"/>
          </p:nvPr>
        </p:nvSpPr>
        <p:spPr/>
        <p:txBody>
          <a:bodyPr/>
          <a:lstStyle/>
          <a:p>
            <a:pPr>
              <a:buNone/>
            </a:pPr>
            <a:r>
              <a:rPr lang="en-US" dirty="0" smtClean="0"/>
              <a:t>	• </a:t>
            </a:r>
            <a:r>
              <a:rPr lang="en-US" dirty="0" smtClean="0"/>
              <a:t>Be sure to include the pertinent information:</a:t>
            </a:r>
            <a:br>
              <a:rPr lang="en-US" dirty="0" smtClean="0"/>
            </a:br>
            <a:r>
              <a:rPr lang="en-US" dirty="0" smtClean="0"/>
              <a:t>◦ Title</a:t>
            </a:r>
            <a:br>
              <a:rPr lang="en-US" dirty="0" smtClean="0"/>
            </a:br>
            <a:r>
              <a:rPr lang="en-US" dirty="0" smtClean="0"/>
              <a:t>◦ Department</a:t>
            </a:r>
            <a:br>
              <a:rPr lang="en-US" dirty="0" smtClean="0"/>
            </a:br>
            <a:r>
              <a:rPr lang="en-US" dirty="0" smtClean="0"/>
              <a:t>◦ Reports to</a:t>
            </a:r>
            <a:br>
              <a:rPr lang="en-US" dirty="0" smtClean="0"/>
            </a:br>
            <a:r>
              <a:rPr lang="en-US" dirty="0" smtClean="0"/>
              <a:t>◦ Duties and responsibilities</a:t>
            </a:r>
            <a:br>
              <a:rPr lang="en-US" dirty="0" smtClean="0"/>
            </a:br>
            <a:r>
              <a:rPr lang="en-US" dirty="0" smtClean="0"/>
              <a:t>◦ terms of employment</a:t>
            </a:r>
            <a:br>
              <a:rPr lang="en-US" dirty="0" smtClean="0"/>
            </a:br>
            <a:r>
              <a:rPr lang="en-US" dirty="0" smtClean="0"/>
              <a:t>◦ qualifications needed</a:t>
            </a:r>
            <a:br>
              <a:rPr lang="en-US" dirty="0" smtClean="0"/>
            </a:br>
            <a:r>
              <a:rPr lang="en-US" dirty="0" smtClean="0"/>
              <a:t>• Think of the job description as a snapshot of the job.</a:t>
            </a:r>
            <a:br>
              <a:rPr lang="en-US" dirty="0" smtClean="0"/>
            </a:br>
            <a:r>
              <a:rPr lang="en-US" dirty="0" smtClean="0"/>
              <a:t>• Communicate clearly and concisely.</a:t>
            </a:r>
            <a:br>
              <a:rPr lang="en-US" dirty="0" smtClean="0"/>
            </a:br>
            <a:r>
              <a:rPr lang="en-US" dirty="0" smtClean="0"/>
              <a:t>• Make sure the job description is interesting to the right candidate applying for the job.</a:t>
            </a:r>
            <a:br>
              <a:rPr lang="en-US" dirty="0" smtClean="0"/>
            </a:br>
            <a:r>
              <a:rPr lang="en-US" dirty="0" smtClean="0"/>
              <a:t>• Avoid acronyms.</a:t>
            </a:r>
            <a:br>
              <a:rPr lang="en-US" dirty="0" smtClean="0"/>
            </a:br>
            <a:r>
              <a:rPr lang="en-US" dirty="0" smtClean="0"/>
              <a:t>• Don’t try to fit all job aspects into the job description.</a:t>
            </a:r>
            <a:br>
              <a:rPr lang="en-US" dirty="0" smtClean="0"/>
            </a:br>
            <a:r>
              <a:rPr lang="en-US" dirty="0" smtClean="0"/>
              <a:t>• Proofread the job description </a:t>
            </a:r>
            <a:br>
              <a:rPr lang="en-US" dirty="0" smtClean="0"/>
            </a:b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319893" y="160088"/>
            <a:ext cx="3644009" cy="66979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Practice Question 1</a:t>
            </a:r>
            <a:endParaRPr/>
          </a:p>
        </p:txBody>
      </p:sp>
      <p:sp>
        <p:nvSpPr>
          <p:cNvPr id="119" name="Google Shape;119;p11"/>
          <p:cNvSpPr txBox="1">
            <a:spLocks noGrp="1"/>
          </p:cNvSpPr>
          <p:nvPr>
            <p:ph type="body" idx="1"/>
          </p:nvPr>
        </p:nvSpPr>
        <p:spPr>
          <a:xfrm>
            <a:off x="1059872" y="1690690"/>
            <a:ext cx="10293927" cy="4486273"/>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750"/>
              </a:spcBef>
              <a:spcAft>
                <a:spcPts val="0"/>
              </a:spcAft>
              <a:buSzPts val="2800"/>
              <a:buNone/>
            </a:pPr>
            <a:r>
              <a:rPr lang="en-US" sz="2400"/>
              <a:t>A worker-oriented approach to job analysis includes which of the following?</a:t>
            </a:r>
            <a:endParaRPr/>
          </a:p>
          <a:p>
            <a:pPr marL="6350" lvl="0" indent="-6350" algn="l" rtl="0">
              <a:lnSpc>
                <a:spcPct val="90000"/>
              </a:lnSpc>
              <a:spcBef>
                <a:spcPts val="750"/>
              </a:spcBef>
              <a:spcAft>
                <a:spcPts val="0"/>
              </a:spcAft>
              <a:buSzPts val="2800"/>
              <a:buNone/>
            </a:pPr>
            <a:endParaRPr sz="2400"/>
          </a:p>
          <a:p>
            <a:pPr marL="457200" lvl="0" indent="-457200" algn="l" rtl="0">
              <a:lnSpc>
                <a:spcPct val="90000"/>
              </a:lnSpc>
              <a:spcBef>
                <a:spcPts val="750"/>
              </a:spcBef>
              <a:spcAft>
                <a:spcPts val="0"/>
              </a:spcAft>
              <a:buSzPts val="2400"/>
              <a:buFont typeface="Arial"/>
              <a:buAutoNum type="alphaUcPeriod"/>
            </a:pPr>
            <a:r>
              <a:rPr lang="en-US" sz="2400"/>
              <a:t>The characteristics of current employees. </a:t>
            </a:r>
            <a:endParaRPr/>
          </a:p>
          <a:p>
            <a:pPr marL="457200" lvl="0" indent="-457200" algn="l" rtl="0">
              <a:lnSpc>
                <a:spcPct val="90000"/>
              </a:lnSpc>
              <a:spcBef>
                <a:spcPts val="750"/>
              </a:spcBef>
              <a:spcAft>
                <a:spcPts val="0"/>
              </a:spcAft>
              <a:buSzPts val="2400"/>
              <a:buFont typeface="Arial"/>
              <a:buAutoNum type="alphaUcPeriod"/>
            </a:pPr>
            <a:r>
              <a:rPr lang="en-US" sz="2400"/>
              <a:t>The characteristics required of the worker to successfully perform the job.</a:t>
            </a:r>
            <a:endParaRPr/>
          </a:p>
          <a:p>
            <a:pPr marL="457200" lvl="0" indent="-457200" algn="l" rtl="0">
              <a:lnSpc>
                <a:spcPct val="90000"/>
              </a:lnSpc>
              <a:spcBef>
                <a:spcPts val="750"/>
              </a:spcBef>
              <a:spcAft>
                <a:spcPts val="0"/>
              </a:spcAft>
              <a:buSzPts val="2400"/>
              <a:buFont typeface="Arial"/>
              <a:buAutoNum type="alphaUcPeriod"/>
            </a:pPr>
            <a:r>
              <a:rPr lang="en-US" sz="2400"/>
              <a:t>The detailed tasks performed for the job.</a:t>
            </a:r>
            <a:endParaRPr/>
          </a:p>
          <a:p>
            <a:pPr marL="457200" lvl="0" indent="-457200" algn="l" rtl="0">
              <a:lnSpc>
                <a:spcPct val="90000"/>
              </a:lnSpc>
              <a:spcBef>
                <a:spcPts val="750"/>
              </a:spcBef>
              <a:spcAft>
                <a:spcPts val="0"/>
              </a:spcAft>
              <a:buSzPts val="2400"/>
              <a:buFont typeface="Arial"/>
              <a:buAutoNum type="alphaUcPeriod"/>
            </a:pPr>
            <a:r>
              <a:rPr lang="en-US" sz="2400"/>
              <a:t>Potential career pathways related to the job.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Recruitment 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Recruitment Sources</a:t>
            </a:r>
            <a:endParaRPr/>
          </a:p>
        </p:txBody>
      </p:sp>
      <p:sp>
        <p:nvSpPr>
          <p:cNvPr id="130" name="Google Shape;130;p13"/>
          <p:cNvSpPr txBox="1">
            <a:spLocks noGrp="1"/>
          </p:cNvSpPr>
          <p:nvPr>
            <p:ph type="body" idx="1"/>
          </p:nvPr>
        </p:nvSpPr>
        <p:spPr>
          <a:xfrm>
            <a:off x="1025912" y="1690690"/>
            <a:ext cx="10327888" cy="4486273"/>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300" dirty="0"/>
              <a:t>6.2: </a:t>
            </a:r>
            <a:r>
              <a:rPr lang="en-US" sz="2400" dirty="0"/>
              <a:t>Discuss recruiting sources</a:t>
            </a:r>
            <a:endParaRPr dirty="0"/>
          </a:p>
          <a:p>
            <a:pPr marL="582930" lvl="1" indent="0" algn="l" rtl="0">
              <a:lnSpc>
                <a:spcPct val="90000"/>
              </a:lnSpc>
              <a:spcBef>
                <a:spcPts val="375"/>
              </a:spcBef>
              <a:spcAft>
                <a:spcPts val="0"/>
              </a:spcAft>
              <a:buSzPts val="2400"/>
              <a:buNone/>
            </a:pPr>
            <a:r>
              <a:rPr lang="en-US" sz="2300" dirty="0"/>
              <a:t>6.2.1: Discuss candidate sourcing</a:t>
            </a:r>
            <a:endParaRPr dirty="0"/>
          </a:p>
          <a:p>
            <a:pPr marL="582930" lvl="1" indent="0" algn="l" rtl="0">
              <a:lnSpc>
                <a:spcPct val="90000"/>
              </a:lnSpc>
              <a:spcBef>
                <a:spcPts val="375"/>
              </a:spcBef>
              <a:spcAft>
                <a:spcPts val="0"/>
              </a:spcAft>
              <a:buSzPts val="2400"/>
              <a:buNone/>
            </a:pPr>
            <a:r>
              <a:rPr lang="en-US" sz="2300" dirty="0"/>
              <a:t>6.2.2: Discuss the use of technology in recruiting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p:txBody>
          <a:bodyPr/>
          <a:lstStyle/>
          <a:p>
            <a:pPr lvl="0"/>
            <a:r>
              <a:rPr lang="en-US"/>
              <a:t>Candidate Sourcing</a:t>
            </a:r>
          </a:p>
        </p:txBody>
      </p:sp>
      <p:sp>
        <p:nvSpPr>
          <p:cNvPr id="137" name="Google Shape;137;p14"/>
          <p:cNvSpPr txBox="1">
            <a:spLocks noGrp="1"/>
          </p:cNvSpPr>
          <p:nvPr>
            <p:ph type="body" idx="1"/>
          </p:nvPr>
        </p:nvSpPr>
        <p:spPr/>
        <p:txBody>
          <a:bodyPr/>
          <a:lstStyle/>
          <a:p>
            <a:pPr lvl="0"/>
            <a:r>
              <a:rPr lang="en-US" b="1" dirty="0"/>
              <a:t>Sourcing</a:t>
            </a:r>
            <a:r>
              <a:rPr lang="en-US" dirty="0"/>
              <a:t> is the process of identifying, pre-screening and cultivating qualified candidates in order to meet current and anticipated future job openings</a:t>
            </a:r>
          </a:p>
          <a:p>
            <a:pPr lvl="0"/>
            <a:r>
              <a:rPr lang="en-US" b="1" dirty="0"/>
              <a:t>Internal candidates</a:t>
            </a:r>
            <a:r>
              <a:rPr lang="en-US" dirty="0"/>
              <a:t> requires training and development but allows you to pull known talent and build loyalty among existing employees</a:t>
            </a:r>
          </a:p>
          <a:p>
            <a:pPr lvl="0"/>
            <a:r>
              <a:rPr lang="en-US" dirty="0"/>
              <a:t>Tapping into social media is essential with the use of specific social media platforms different depending on age, gender, and educational attainment</a:t>
            </a:r>
          </a:p>
          <a:p>
            <a:pPr lvl="0"/>
            <a:r>
              <a:rPr lang="en-US" dirty="0"/>
              <a:t>Employee referrals are essential but be aware that: </a:t>
            </a:r>
          </a:p>
          <a:p>
            <a:pPr lvl="1"/>
            <a:r>
              <a:rPr lang="en-US" dirty="0"/>
              <a:t>the employee might mistakenly assume job performance competence based on friendship</a:t>
            </a:r>
          </a:p>
          <a:p>
            <a:pPr lvl="1"/>
            <a:r>
              <a:rPr lang="en-US" dirty="0"/>
              <a:t>may lead to nepotism or hiring individuals who are related to employees</a:t>
            </a:r>
          </a:p>
          <a:p>
            <a:pPr lvl="1"/>
            <a:r>
              <a:rPr lang="en-US" dirty="0"/>
              <a:t>employee referrals may reinforce the status quo</a:t>
            </a:r>
          </a:p>
          <a:p>
            <a:pPr lvl="0"/>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15"/>
          <p:cNvSpPr txBox="1">
            <a:spLocks noGrp="1"/>
          </p:cNvSpPr>
          <p:nvPr>
            <p:ph type="title"/>
          </p:nvPr>
        </p:nvSpPr>
        <p:spPr/>
        <p:txBody>
          <a:bodyPr/>
          <a:lstStyle/>
          <a:p>
            <a:pPr lvl="0"/>
            <a:r>
              <a:rPr lang="en-US"/>
              <a:t>Candidate Sourcing, continued	</a:t>
            </a:r>
          </a:p>
        </p:txBody>
      </p:sp>
      <p:sp>
        <p:nvSpPr>
          <p:cNvPr id="144" name="Google Shape;144;p15"/>
          <p:cNvSpPr txBox="1">
            <a:spLocks noGrp="1"/>
          </p:cNvSpPr>
          <p:nvPr>
            <p:ph type="body" idx="1"/>
          </p:nvPr>
        </p:nvSpPr>
        <p:spPr>
          <a:xfrm>
            <a:off x="838201" y="1825625"/>
            <a:ext cx="5138352" cy="4351338"/>
          </a:xfrm>
        </p:spPr>
        <p:txBody>
          <a:bodyPr/>
          <a:lstStyle/>
          <a:p>
            <a:pPr lvl="0"/>
            <a:r>
              <a:rPr lang="en-US" dirty="0"/>
              <a:t>Face-to-face methods serve to build the employer brand as well as the candidate pool</a:t>
            </a:r>
          </a:p>
          <a:p>
            <a:pPr lvl="0"/>
            <a:r>
              <a:rPr lang="en-US" dirty="0"/>
              <a:t>LinkedIn groups that are relevant and following thought leaders or groups on Twitter can be beneficial for finding high-potential candidates</a:t>
            </a:r>
          </a:p>
          <a:p>
            <a:pPr lvl="0"/>
            <a:r>
              <a:rPr lang="en-US" dirty="0"/>
              <a:t>Candidates can also be identified through niche sites that specialize in a specific industry</a:t>
            </a:r>
          </a:p>
        </p:txBody>
      </p:sp>
      <p:pic>
        <p:nvPicPr>
          <p:cNvPr id="143" name="Google Shape;143;p15" descr="person holding a map with another person holding a pointer on the map and smiling"/>
          <p:cNvPicPr preferRelativeResize="0"/>
          <p:nvPr/>
        </p:nvPicPr>
        <p:blipFill rotWithShape="1">
          <a:blip r:embed="rId3">
            <a:alphaModFix/>
          </a:blip>
          <a:srcRect/>
          <a:stretch/>
        </p:blipFill>
        <p:spPr>
          <a:xfrm>
            <a:off x="6215449" y="1924479"/>
            <a:ext cx="5480453" cy="3425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p:txBody>
          <a:bodyPr/>
          <a:lstStyle/>
          <a:p>
            <a:pPr lvl="0"/>
            <a:r>
              <a:rPr lang="en-US"/>
              <a:t>Technology and Recruiting</a:t>
            </a:r>
          </a:p>
        </p:txBody>
      </p:sp>
      <p:sp>
        <p:nvSpPr>
          <p:cNvPr id="151" name="Google Shape;151;p16"/>
          <p:cNvSpPr txBox="1">
            <a:spLocks noGrp="1"/>
          </p:cNvSpPr>
          <p:nvPr>
            <p:ph type="body" idx="1"/>
          </p:nvPr>
        </p:nvSpPr>
        <p:spPr/>
        <p:txBody>
          <a:bodyPr/>
          <a:lstStyle/>
          <a:p>
            <a:pPr lvl="0"/>
            <a:r>
              <a:rPr lang="en-US" b="1" dirty="0"/>
              <a:t>Automate job board processes </a:t>
            </a:r>
            <a:r>
              <a:rPr lang="en-US" dirty="0"/>
              <a:t>by leveraging available automation tools</a:t>
            </a:r>
          </a:p>
          <a:p>
            <a:pPr lvl="0"/>
            <a:r>
              <a:rPr lang="en-US" b="1" dirty="0"/>
              <a:t>Build a talent pool </a:t>
            </a:r>
            <a:r>
              <a:rPr lang="en-US" dirty="0"/>
              <a:t>by developing an internal database of qualified candidates to reduce third-party recruiter dependence and allowing HR personnel to build relationships with a pre-qualified talent pool</a:t>
            </a:r>
          </a:p>
          <a:p>
            <a:pPr lvl="0"/>
            <a:r>
              <a:rPr lang="en-US" b="1" dirty="0"/>
              <a:t>Socialize the search </a:t>
            </a:r>
            <a:r>
              <a:rPr lang="en-US" dirty="0"/>
              <a:t>to connect with and engage candidates</a:t>
            </a:r>
          </a:p>
          <a:p>
            <a:pPr lvl="0"/>
            <a:r>
              <a:rPr lang="en-US" dirty="0"/>
              <a:t>Recruiting software can assist with the evaluation and selection process by collecting applicant information and allowing for filtering, grading, and matching candidate skills against job requirements</a:t>
            </a:r>
          </a:p>
          <a:p>
            <a:pPr lvl="0"/>
            <a:r>
              <a:rPr lang="en-US" dirty="0"/>
              <a:t>Recruiting tools can help organize and disseminate information across multiple channels and job boards and reduce the time it takes to arrive at a short-list of qualified applicants</a:t>
            </a:r>
          </a:p>
          <a:p>
            <a:pPr lvl="0"/>
            <a:r>
              <a:rPr lang="en-US" dirty="0"/>
              <a:t>Incorporating robotics, AI, and cognitive computing are increasing automation</a:t>
            </a:r>
          </a:p>
          <a:p>
            <a:pPr lvl="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Practice Question 2</a:t>
            </a:r>
            <a:endParaRPr/>
          </a:p>
        </p:txBody>
      </p:sp>
      <p:sp>
        <p:nvSpPr>
          <p:cNvPr id="157" name="Google Shape;157;p17"/>
          <p:cNvSpPr txBox="1">
            <a:spLocks noGrp="1"/>
          </p:cNvSpPr>
          <p:nvPr>
            <p:ph type="body" idx="1"/>
          </p:nvPr>
        </p:nvSpPr>
        <p:spPr>
          <a:xfrm>
            <a:off x="1039090" y="1690690"/>
            <a:ext cx="10314709" cy="4486273"/>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750"/>
              </a:spcBef>
              <a:spcAft>
                <a:spcPts val="0"/>
              </a:spcAft>
              <a:buSzPts val="2800"/>
              <a:buNone/>
            </a:pPr>
            <a:r>
              <a:rPr lang="en-US" sz="2400"/>
              <a:t>Which of the following candidate sourcing options has the added benefit of serving as continuous learning for the organization?</a:t>
            </a:r>
            <a:endParaRPr/>
          </a:p>
          <a:p>
            <a:pPr marL="6350" lvl="0" indent="-6350" algn="l" rtl="0">
              <a:lnSpc>
                <a:spcPct val="90000"/>
              </a:lnSpc>
              <a:spcBef>
                <a:spcPts val="750"/>
              </a:spcBef>
              <a:spcAft>
                <a:spcPts val="0"/>
              </a:spcAft>
              <a:buSzPts val="2800"/>
              <a:buNone/>
            </a:pPr>
            <a:endParaRPr sz="2400"/>
          </a:p>
          <a:p>
            <a:pPr marL="457200" lvl="0" indent="-457200" algn="l" rtl="0">
              <a:lnSpc>
                <a:spcPct val="90000"/>
              </a:lnSpc>
              <a:spcBef>
                <a:spcPts val="750"/>
              </a:spcBef>
              <a:spcAft>
                <a:spcPts val="0"/>
              </a:spcAft>
              <a:buSzPts val="2400"/>
              <a:buFont typeface="Arial"/>
              <a:buAutoNum type="alphaUcPeriod"/>
            </a:pPr>
            <a:r>
              <a:rPr lang="en-US" sz="2400"/>
              <a:t>Joining a relevant LinkedIn group to build interest in the organization.</a:t>
            </a:r>
            <a:endParaRPr/>
          </a:p>
          <a:p>
            <a:pPr marL="457200" lvl="0" indent="-457200" algn="l" rtl="0">
              <a:lnSpc>
                <a:spcPct val="90000"/>
              </a:lnSpc>
              <a:spcBef>
                <a:spcPts val="750"/>
              </a:spcBef>
              <a:spcAft>
                <a:spcPts val="0"/>
              </a:spcAft>
              <a:buSzPts val="2400"/>
              <a:buFont typeface="Arial"/>
              <a:buAutoNum type="alphaUcPeriod"/>
            </a:pPr>
            <a:r>
              <a:rPr lang="en-US" sz="2400"/>
              <a:t>Having current employees refer potential candidates.</a:t>
            </a:r>
            <a:endParaRPr/>
          </a:p>
          <a:p>
            <a:pPr marL="457200" lvl="0" indent="-457200" algn="l" rtl="0">
              <a:lnSpc>
                <a:spcPct val="90000"/>
              </a:lnSpc>
              <a:spcBef>
                <a:spcPts val="750"/>
              </a:spcBef>
              <a:spcAft>
                <a:spcPts val="0"/>
              </a:spcAft>
              <a:buSzPts val="2400"/>
              <a:buFont typeface="Arial"/>
              <a:buAutoNum type="alphaUcPeriod"/>
            </a:pPr>
            <a:r>
              <a:rPr lang="en-US" sz="2400"/>
              <a:t>Tapping into social media.</a:t>
            </a:r>
            <a:endParaRPr/>
          </a:p>
          <a:p>
            <a:pPr marL="457200" lvl="0" indent="-457200" algn="l" rtl="0">
              <a:lnSpc>
                <a:spcPct val="90000"/>
              </a:lnSpc>
              <a:spcBef>
                <a:spcPts val="750"/>
              </a:spcBef>
              <a:spcAft>
                <a:spcPts val="0"/>
              </a:spcAft>
              <a:buSzPts val="2400"/>
              <a:buFont typeface="Arial"/>
              <a:buAutoNum type="alphaUcPeriod"/>
            </a:pPr>
            <a:r>
              <a:rPr lang="en-US" sz="2400"/>
              <a:t>Using internal sourcing options to find the ideal candidate.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38100" lvl="0" indent="0" algn="l" rtl="0">
              <a:lnSpc>
                <a:spcPct val="90000"/>
              </a:lnSpc>
              <a:spcBef>
                <a:spcPts val="0"/>
              </a:spcBef>
              <a:spcAft>
                <a:spcPts val="0"/>
              </a:spcAft>
              <a:buSzPts val="4400"/>
              <a:buNone/>
            </a:pPr>
            <a:r>
              <a:rPr lang="en-US"/>
              <a:t>Module Learning Outcomes</a:t>
            </a:r>
            <a:endParaRPr/>
          </a:p>
        </p:txBody>
      </p:sp>
      <p:sp>
        <p:nvSpPr>
          <p:cNvPr id="62" name="Google Shape;62;p2"/>
          <p:cNvSpPr txBox="1">
            <a:spLocks noGrp="1"/>
          </p:cNvSpPr>
          <p:nvPr>
            <p:ph type="body" idx="1"/>
          </p:nvPr>
        </p:nvSpPr>
        <p:spPr>
          <a:xfrm>
            <a:off x="1016000" y="1690690"/>
            <a:ext cx="10337800" cy="4486273"/>
          </a:xfrm>
          <a:prstGeom prst="rect">
            <a:avLst/>
          </a:prstGeom>
          <a:noFill/>
          <a:ln>
            <a:noFill/>
          </a:ln>
        </p:spPr>
        <p:txBody>
          <a:bodyPr spcFirstLastPara="1" wrap="square" lIns="91425" tIns="45700" rIns="91425" bIns="45700" anchor="t" anchorCtr="0">
            <a:noAutofit/>
          </a:bodyPr>
          <a:lstStyle/>
          <a:p>
            <a:pPr marL="38100" lvl="0" indent="0">
              <a:buNone/>
            </a:pPr>
            <a:r>
              <a:rPr lang="en-US" sz="2300" dirty="0"/>
              <a:t>Assess various recruitment and selection strategies, processes, and laws</a:t>
            </a:r>
          </a:p>
          <a:p>
            <a:pPr marL="38100" lvl="0" indent="0">
              <a:buNone/>
            </a:pPr>
            <a:endParaRPr sz="2300" dirty="0"/>
          </a:p>
          <a:p>
            <a:pPr marL="932688" lvl="0" indent="-457200" algn="l" rtl="0">
              <a:lnSpc>
                <a:spcPct val="90000"/>
              </a:lnSpc>
              <a:spcBef>
                <a:spcPts val="375"/>
              </a:spcBef>
              <a:spcAft>
                <a:spcPts val="0"/>
              </a:spcAft>
              <a:buSzPts val="2800"/>
              <a:buNone/>
            </a:pPr>
            <a:r>
              <a:rPr lang="en-US" sz="2300" u="sng" dirty="0">
                <a:solidFill>
                  <a:schemeClr val="hlink"/>
                </a:solidFill>
                <a:hlinkClick r:id="rId3" action="ppaction://hlinksldjump"/>
              </a:rPr>
              <a:t>6.1: Discuss the recruitment process</a:t>
            </a:r>
            <a:endParaRPr sz="2300" dirty="0"/>
          </a:p>
          <a:p>
            <a:pPr marL="932688" lvl="0" indent="-457200" algn="l" rtl="0">
              <a:lnSpc>
                <a:spcPct val="90000"/>
              </a:lnSpc>
              <a:spcBef>
                <a:spcPts val="375"/>
              </a:spcBef>
              <a:spcAft>
                <a:spcPts val="0"/>
              </a:spcAft>
              <a:buSzPts val="2800"/>
              <a:buNone/>
            </a:pPr>
            <a:r>
              <a:rPr lang="en-US" sz="2300" u="sng" dirty="0">
                <a:solidFill>
                  <a:schemeClr val="hlink"/>
                </a:solidFill>
                <a:hlinkClick r:id="rId4" action="ppaction://hlinksldjump"/>
              </a:rPr>
              <a:t>6.2: Discuss recruiting sources</a:t>
            </a:r>
            <a:endParaRPr sz="2300" dirty="0"/>
          </a:p>
          <a:p>
            <a:pPr marL="932688" lvl="0" indent="-457200" algn="l" rtl="0">
              <a:lnSpc>
                <a:spcPct val="90000"/>
              </a:lnSpc>
              <a:spcBef>
                <a:spcPts val="375"/>
              </a:spcBef>
              <a:spcAft>
                <a:spcPts val="0"/>
              </a:spcAft>
              <a:buSzPts val="2800"/>
              <a:buNone/>
            </a:pPr>
            <a:r>
              <a:rPr lang="en-US" sz="2300" u="sng" dirty="0">
                <a:solidFill>
                  <a:schemeClr val="hlink"/>
                </a:solidFill>
                <a:hlinkClick r:id="rId5" action="ppaction://hlinksldjump"/>
              </a:rPr>
              <a:t>6.3: Discuss how to avoid discrimination in the recruiting process</a:t>
            </a:r>
            <a:endParaRPr sz="2300" dirty="0"/>
          </a:p>
          <a:p>
            <a:pPr marL="932688" lvl="0" indent="-457200" algn="l" rtl="0">
              <a:lnSpc>
                <a:spcPct val="90000"/>
              </a:lnSpc>
              <a:spcBef>
                <a:spcPts val="375"/>
              </a:spcBef>
              <a:spcAft>
                <a:spcPts val="0"/>
              </a:spcAft>
              <a:buSzPts val="2800"/>
              <a:buNone/>
            </a:pPr>
            <a:r>
              <a:rPr lang="en-US" sz="2300" u="sng" dirty="0">
                <a:solidFill>
                  <a:schemeClr val="hlink"/>
                </a:solidFill>
                <a:hlinkClick r:id="rId6" action="ppaction://hlinksldjump"/>
              </a:rPr>
              <a:t>6.4: Discuss the selection process</a:t>
            </a:r>
            <a:endParaRPr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Avoiding Discrimination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Avoiding Discrimination</a:t>
            </a:r>
            <a:endParaRPr/>
          </a:p>
        </p:txBody>
      </p:sp>
      <p:sp>
        <p:nvSpPr>
          <p:cNvPr id="168" name="Google Shape;168;p19"/>
          <p:cNvSpPr txBox="1">
            <a:spLocks noGrp="1"/>
          </p:cNvSpPr>
          <p:nvPr>
            <p:ph type="body" idx="1"/>
          </p:nvPr>
        </p:nvSpPr>
        <p:spPr>
          <a:xfrm>
            <a:off x="1070516" y="1690690"/>
            <a:ext cx="10283283" cy="4486273"/>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dirty="0"/>
              <a:t>6.3: Discuss how to avoid discrimination in the recruiting process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p:txBody>
          <a:bodyPr/>
          <a:lstStyle/>
          <a:p>
            <a:pPr lvl="0"/>
            <a:r>
              <a:rPr lang="en-US"/>
              <a:t>Avoiding Discrimination in Recruiting</a:t>
            </a:r>
          </a:p>
        </p:txBody>
      </p:sp>
      <p:sp>
        <p:nvSpPr>
          <p:cNvPr id="175" name="Google Shape;175;p20"/>
          <p:cNvSpPr txBox="1">
            <a:spLocks noGrp="1"/>
          </p:cNvSpPr>
          <p:nvPr>
            <p:ph type="body" idx="1"/>
          </p:nvPr>
        </p:nvSpPr>
        <p:spPr/>
        <p:txBody>
          <a:bodyPr/>
          <a:lstStyle/>
          <a:p>
            <a:pPr lvl="0"/>
            <a:r>
              <a:rPr lang="en-US"/>
              <a:t>HR personnel should evaluate their advertising and use of employee recruiting, screening, testing, and selection techniques to avoid intentional discrimination but also practices that have an “adverse impact”</a:t>
            </a:r>
          </a:p>
          <a:p>
            <a:pPr lvl="0"/>
            <a:r>
              <a:rPr lang="en-US"/>
              <a:t>The EEOC states that it is illegal for an employer to publish a job advertisement showing a preference for or discouraging someone from applying because of race, color, religion, sex, national origin, age, disability, or genetic information</a:t>
            </a:r>
          </a:p>
          <a:p>
            <a:pPr lvl="0"/>
            <a:r>
              <a:rPr lang="en-US"/>
              <a:t>It is illegal for an employer to engage in recruiting practices that have a discriminatory impact</a:t>
            </a:r>
          </a:p>
          <a:p>
            <a:pPr lvl="0"/>
            <a:r>
              <a:rPr lang="en-US"/>
              <a:t>Civil Rights Act of 1964 Title VII: permits employment tests unless they are designed, intended, or used to discriminate and applies to employers and employees</a:t>
            </a:r>
          </a:p>
          <a:p>
            <a:pPr lvl="0"/>
            <a:r>
              <a:rPr lang="en-US"/>
              <a:t>Title VII prohibits “disparate treatment” and “disparate impact” discrimination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p:txBody>
          <a:bodyPr/>
          <a:lstStyle/>
          <a:p>
            <a:pPr lvl="0"/>
            <a:r>
              <a:rPr lang="en-US"/>
              <a:t>Avoiding Discrimination in Recruiting, continued</a:t>
            </a:r>
          </a:p>
        </p:txBody>
      </p:sp>
      <p:sp>
        <p:nvSpPr>
          <p:cNvPr id="181" name="Google Shape;181;p21"/>
          <p:cNvSpPr txBox="1">
            <a:spLocks noGrp="1"/>
          </p:cNvSpPr>
          <p:nvPr>
            <p:ph type="body" idx="1"/>
          </p:nvPr>
        </p:nvSpPr>
        <p:spPr/>
        <p:txBody>
          <a:bodyPr/>
          <a:lstStyle/>
          <a:p>
            <a:pPr lvl="0"/>
            <a:r>
              <a:rPr lang="en-US" dirty="0"/>
              <a:t>Compliance with Title I of the </a:t>
            </a:r>
            <a:r>
              <a:rPr lang="en-US" b="1" dirty="0"/>
              <a:t>Americans with Disabilities Act (ADA) </a:t>
            </a:r>
            <a:r>
              <a:rPr lang="en-US" dirty="0"/>
              <a:t>should be reviewed to determine whether potential discrimination is present</a:t>
            </a:r>
          </a:p>
          <a:p>
            <a:pPr lvl="0"/>
            <a:r>
              <a:rPr lang="en-US" dirty="0"/>
              <a:t>Any disparate impact must be job-related and consistent with business necessity</a:t>
            </a:r>
          </a:p>
          <a:p>
            <a:pPr lvl="0"/>
            <a:r>
              <a:rPr lang="en-US" dirty="0"/>
              <a:t>Tests should be selected and administered in a manner that accurately reflects job-related aptitude or skills and not an impairment</a:t>
            </a:r>
          </a:p>
          <a:p>
            <a:pPr lvl="0"/>
            <a:r>
              <a:rPr lang="en-US" dirty="0"/>
              <a:t>Employers are required to make reasonable accommodations for known physical or mental limitations of an otherwise qualified candidate unless it imposes an undue hardship</a:t>
            </a:r>
          </a:p>
          <a:p>
            <a:pPr lvl="0"/>
            <a:r>
              <a:rPr lang="en-US" b="1" dirty="0"/>
              <a:t>ADEA</a:t>
            </a:r>
            <a:r>
              <a:rPr lang="en-US" dirty="0"/>
              <a:t> prohibits both disparate treatment (intentional) and disparate impact discrimination based on age, such as requiring applicants older than 50 take agility or cognitive tests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Practice Question 3</a:t>
            </a:r>
            <a:endParaRPr/>
          </a:p>
        </p:txBody>
      </p:sp>
      <p:sp>
        <p:nvSpPr>
          <p:cNvPr id="187" name="Google Shape;187;p22"/>
          <p:cNvSpPr txBox="1">
            <a:spLocks noGrp="1"/>
          </p:cNvSpPr>
          <p:nvPr>
            <p:ph type="body" idx="1"/>
          </p:nvPr>
        </p:nvSpPr>
        <p:spPr>
          <a:xfrm>
            <a:off x="1122218" y="1690690"/>
            <a:ext cx="10231582" cy="4486273"/>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750"/>
              </a:spcBef>
              <a:spcAft>
                <a:spcPts val="0"/>
              </a:spcAft>
              <a:buSzPts val="2800"/>
              <a:buNone/>
            </a:pPr>
            <a:r>
              <a:rPr lang="en-US" sz="2400"/>
              <a:t>Miguel wants to use an employment test as part of the recruitment process for a new engineering position. He asks the HR department whether he can add a test with engineering problems to be given to every candidate. What is important to consider to make sure the tests do not discriminate?</a:t>
            </a:r>
            <a:endParaRPr/>
          </a:p>
          <a:p>
            <a:pPr marL="6350" lvl="0" indent="-6350" algn="l" rtl="0">
              <a:lnSpc>
                <a:spcPct val="90000"/>
              </a:lnSpc>
              <a:spcBef>
                <a:spcPts val="750"/>
              </a:spcBef>
              <a:spcAft>
                <a:spcPts val="0"/>
              </a:spcAft>
              <a:buSzPts val="2800"/>
              <a:buNone/>
            </a:pPr>
            <a:endParaRPr sz="2400"/>
          </a:p>
          <a:p>
            <a:pPr marL="457200" lvl="0" indent="-457200" algn="l" rtl="0">
              <a:lnSpc>
                <a:spcPct val="90000"/>
              </a:lnSpc>
              <a:spcBef>
                <a:spcPts val="750"/>
              </a:spcBef>
              <a:spcAft>
                <a:spcPts val="0"/>
              </a:spcAft>
              <a:buSzPts val="2400"/>
              <a:buFont typeface="Arial"/>
              <a:buAutoNum type="alphaUcPeriod"/>
            </a:pPr>
            <a:r>
              <a:rPr lang="en-US" sz="2400"/>
              <a:t>That the questions are formatted the same.</a:t>
            </a:r>
            <a:endParaRPr/>
          </a:p>
          <a:p>
            <a:pPr marL="457200" lvl="0" indent="-457200" algn="l" rtl="0">
              <a:lnSpc>
                <a:spcPct val="90000"/>
              </a:lnSpc>
              <a:spcBef>
                <a:spcPts val="750"/>
              </a:spcBef>
              <a:spcAft>
                <a:spcPts val="0"/>
              </a:spcAft>
              <a:buSzPts val="2400"/>
              <a:buFont typeface="Arial"/>
              <a:buAutoNum type="alphaUcPeriod"/>
            </a:pPr>
            <a:r>
              <a:rPr lang="en-US" sz="2400"/>
              <a:t>That there is an answer key available.</a:t>
            </a:r>
            <a:endParaRPr/>
          </a:p>
          <a:p>
            <a:pPr marL="457200" lvl="0" indent="-457200" algn="l" rtl="0">
              <a:lnSpc>
                <a:spcPct val="90000"/>
              </a:lnSpc>
              <a:spcBef>
                <a:spcPts val="750"/>
              </a:spcBef>
              <a:spcAft>
                <a:spcPts val="0"/>
              </a:spcAft>
              <a:buSzPts val="2400"/>
              <a:buFont typeface="Arial"/>
              <a:buAutoNum type="alphaUcPeriod"/>
            </a:pPr>
            <a:r>
              <a:rPr lang="en-US" sz="2400"/>
              <a:t>That there is no evidence of bias.</a:t>
            </a:r>
            <a:endParaRPr/>
          </a:p>
          <a:p>
            <a:pPr marL="457200" lvl="0" indent="-457200" algn="l" rtl="0">
              <a:lnSpc>
                <a:spcPct val="90000"/>
              </a:lnSpc>
              <a:spcBef>
                <a:spcPts val="750"/>
              </a:spcBef>
              <a:spcAft>
                <a:spcPts val="0"/>
              </a:spcAft>
              <a:buSzPts val="2400"/>
              <a:buFont typeface="Arial"/>
              <a:buAutoNum type="alphaUcPeriod"/>
            </a:pPr>
            <a:r>
              <a:rPr lang="en-US" sz="2400"/>
              <a:t>That tests are only given to candidates with a particular skill set.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Selection Process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Selection Process</a:t>
            </a:r>
            <a:endParaRPr/>
          </a:p>
        </p:txBody>
      </p:sp>
      <p:sp>
        <p:nvSpPr>
          <p:cNvPr id="198" name="Google Shape;198;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dirty="0"/>
              <a:t>6.4: Discuss the selection process</a:t>
            </a:r>
            <a:endParaRPr dirty="0"/>
          </a:p>
          <a:p>
            <a:pPr marL="582930" lvl="1" indent="0" algn="l" rtl="0">
              <a:lnSpc>
                <a:spcPct val="90000"/>
              </a:lnSpc>
              <a:spcBef>
                <a:spcPts val="375"/>
              </a:spcBef>
              <a:spcAft>
                <a:spcPts val="0"/>
              </a:spcAft>
              <a:buSzPts val="2400"/>
              <a:buNone/>
            </a:pPr>
            <a:r>
              <a:rPr lang="en-US" sz="2200" dirty="0"/>
              <a:t>6.4.1: Discuss the selection process</a:t>
            </a:r>
            <a:endParaRPr dirty="0"/>
          </a:p>
          <a:p>
            <a:pPr marL="582930" lvl="1" indent="0" algn="l" rtl="0">
              <a:lnSpc>
                <a:spcPct val="90000"/>
              </a:lnSpc>
              <a:spcBef>
                <a:spcPts val="375"/>
              </a:spcBef>
              <a:spcAft>
                <a:spcPts val="0"/>
              </a:spcAft>
              <a:buSzPts val="2400"/>
              <a:buNone/>
            </a:pPr>
            <a:r>
              <a:rPr lang="en-US" sz="2200" dirty="0"/>
              <a:t>6.4.2: Discuss how to avoid discrimination in the selection process</a:t>
            </a:r>
            <a:endParaRPr dirty="0"/>
          </a:p>
          <a:p>
            <a:pPr marL="582930" lvl="1" indent="0" algn="l" rtl="0">
              <a:lnSpc>
                <a:spcPct val="90000"/>
              </a:lnSpc>
              <a:spcBef>
                <a:spcPts val="375"/>
              </a:spcBef>
              <a:spcAft>
                <a:spcPts val="0"/>
              </a:spcAft>
              <a:buSzPts val="2400"/>
              <a:buNone/>
            </a:pPr>
            <a:r>
              <a:rPr lang="en-US" sz="2200" dirty="0"/>
              <a:t>6.4.3: Discuss how to avoid perceptual errors (unconscious bias) in the selection process</a:t>
            </a:r>
            <a:endParaRPr dirty="0"/>
          </a:p>
          <a:p>
            <a:pPr marL="582930" lvl="1" indent="0" algn="l" rtl="0">
              <a:lnSpc>
                <a:spcPct val="90000"/>
              </a:lnSpc>
              <a:spcBef>
                <a:spcPts val="375"/>
              </a:spcBef>
              <a:spcAft>
                <a:spcPts val="0"/>
              </a:spcAft>
              <a:buSzPts val="2400"/>
              <a:buNone/>
            </a:pPr>
            <a:r>
              <a:rPr lang="en-US" sz="2200" dirty="0"/>
              <a:t>6.4.4: Discuss various interviewing approaches</a:t>
            </a:r>
            <a:endParaRPr dirty="0"/>
          </a:p>
          <a:p>
            <a:pPr marL="582930" lvl="1" indent="0" algn="l" rtl="0">
              <a:lnSpc>
                <a:spcPct val="90000"/>
              </a:lnSpc>
              <a:spcBef>
                <a:spcPts val="375"/>
              </a:spcBef>
              <a:spcAft>
                <a:spcPts val="0"/>
              </a:spcAft>
              <a:buSzPts val="2400"/>
              <a:buNone/>
            </a:pPr>
            <a:endParaRPr sz="20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p:txBody>
          <a:bodyPr/>
          <a:lstStyle/>
          <a:p>
            <a:pPr lvl="0"/>
            <a:r>
              <a:rPr lang="en-US"/>
              <a:t>The Selection Process</a:t>
            </a:r>
          </a:p>
        </p:txBody>
      </p:sp>
      <p:sp>
        <p:nvSpPr>
          <p:cNvPr id="205" name="Google Shape;205;p25"/>
          <p:cNvSpPr txBox="1">
            <a:spLocks noGrp="1"/>
          </p:cNvSpPr>
          <p:nvPr>
            <p:ph type="body" idx="1"/>
          </p:nvPr>
        </p:nvSpPr>
        <p:spPr/>
        <p:txBody>
          <a:bodyPr/>
          <a:lstStyle/>
          <a:p>
            <a:pPr lvl="0"/>
            <a:r>
              <a:rPr lang="en-US" dirty="0"/>
              <a:t>The selection process involves moving candidates through the recruiting process and identifying the best candidates for the job</a:t>
            </a:r>
          </a:p>
          <a:p>
            <a:pPr lvl="0"/>
            <a:r>
              <a:rPr lang="en-US" dirty="0"/>
              <a:t>Screening and assessment techniques are used to eliminate candidates not meeting stated minimum requirements or who aren’t a good fit </a:t>
            </a:r>
          </a:p>
          <a:p>
            <a:pPr lvl="0"/>
            <a:r>
              <a:rPr lang="en-US" dirty="0"/>
              <a:t>Face-to-face interviews should be highly qualified and ideally a promising fit from a cultural standpoint</a:t>
            </a:r>
          </a:p>
          <a:p>
            <a:pPr lvl="1"/>
            <a:r>
              <a:rPr lang="en-US" b="1" dirty="0"/>
              <a:t>Evaluation by Association:</a:t>
            </a:r>
            <a:r>
              <a:rPr lang="en-US" dirty="0"/>
              <a:t> using the posting location as an initial screen</a:t>
            </a:r>
          </a:p>
          <a:p>
            <a:pPr lvl="1"/>
            <a:r>
              <a:rPr lang="en-US" b="1" dirty="0"/>
              <a:t>Application:</a:t>
            </a:r>
            <a:r>
              <a:rPr lang="en-US" dirty="0"/>
              <a:t> review of the cover letter, resume, and application and may include review of the candidates business or social networking profiles</a:t>
            </a:r>
          </a:p>
          <a:p>
            <a:pPr lvl="1"/>
            <a:r>
              <a:rPr lang="en-US" b="1" dirty="0"/>
              <a:t>Assessment:</a:t>
            </a:r>
            <a:r>
              <a:rPr lang="en-US" dirty="0"/>
              <a:t> a preliminary assessment of skills</a:t>
            </a:r>
          </a:p>
          <a:p>
            <a:pPr lvl="1"/>
            <a:r>
              <a:rPr lang="en-US" b="1" dirty="0"/>
              <a:t>Screening Interview:</a:t>
            </a:r>
            <a:r>
              <a:rPr lang="en-US" dirty="0"/>
              <a:t> an initial telephone interview to assess the candidate’s objective and motivate, relevant education, and experience</a:t>
            </a:r>
          </a:p>
          <a:p>
            <a:pPr lvl="1"/>
            <a:r>
              <a:rPr lang="en-US" b="1" dirty="0"/>
              <a:t>External Verification:</a:t>
            </a:r>
            <a:r>
              <a:rPr lang="en-US" dirty="0"/>
              <a:t> of educational qualifications and reference check</a:t>
            </a:r>
          </a:p>
          <a:p>
            <a:pPr lvl="0"/>
            <a:r>
              <a:rPr lang="en-US" dirty="0"/>
              <a:t>Automated candidate screening can reduce time to hire, increase candidate quality and experience</a:t>
            </a:r>
          </a:p>
          <a:p>
            <a:pPr lvl="0"/>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26"/>
          <p:cNvSpPr txBox="1">
            <a:spLocks noGrp="1"/>
          </p:cNvSpPr>
          <p:nvPr>
            <p:ph type="title"/>
          </p:nvPr>
        </p:nvSpPr>
        <p:spPr/>
        <p:txBody>
          <a:bodyPr/>
          <a:lstStyle/>
          <a:p>
            <a:pPr lvl="0"/>
            <a:r>
              <a:rPr lang="en-US"/>
              <a:t>Avoiding Bias in Selection</a:t>
            </a:r>
          </a:p>
        </p:txBody>
      </p:sp>
      <p:sp>
        <p:nvSpPr>
          <p:cNvPr id="212" name="Google Shape;212;p26"/>
          <p:cNvSpPr txBox="1">
            <a:spLocks noGrp="1"/>
          </p:cNvSpPr>
          <p:nvPr>
            <p:ph type="body" idx="1"/>
          </p:nvPr>
        </p:nvSpPr>
        <p:spPr>
          <a:xfrm>
            <a:off x="838200" y="1825625"/>
            <a:ext cx="6291649" cy="4351338"/>
          </a:xfrm>
        </p:spPr>
        <p:txBody>
          <a:bodyPr/>
          <a:lstStyle/>
          <a:p>
            <a:pPr lvl="0"/>
            <a:r>
              <a:rPr lang="en-US" dirty="0"/>
              <a:t>The EEOC’s Uniform Guidelines on Employee Selection Procedures governs the employee selection procedure consistent with applicable legal standards and validation standards</a:t>
            </a:r>
          </a:p>
          <a:p>
            <a:pPr lvl="0"/>
            <a:r>
              <a:rPr lang="en-US" dirty="0"/>
              <a:t>The guidelines apply to most private and public employers and all selection procedures</a:t>
            </a:r>
          </a:p>
          <a:p>
            <a:pPr lvl="0"/>
            <a:r>
              <a:rPr lang="en-US" dirty="0"/>
              <a:t>The guidelines do not have bearing on recruiting procedures or practices</a:t>
            </a:r>
          </a:p>
          <a:p>
            <a:pPr lvl="0"/>
            <a:r>
              <a:rPr lang="en-US" dirty="0"/>
              <a:t>Employers should administer tests and other selection procedures without discrimination</a:t>
            </a:r>
          </a:p>
          <a:p>
            <a:pPr lvl="0"/>
            <a:r>
              <a:rPr lang="en-US" dirty="0"/>
              <a:t>Employers should ensure that employment screening procedures are properly validated</a:t>
            </a:r>
          </a:p>
          <a:p>
            <a:pPr lvl="0"/>
            <a:endParaRPr lang="en-US" dirty="0"/>
          </a:p>
        </p:txBody>
      </p:sp>
      <p:pic>
        <p:nvPicPr>
          <p:cNvPr id="211" name="Google Shape;211;p26" descr="Graphic of a person holding resumes in both hands"/>
          <p:cNvPicPr preferRelativeResize="0"/>
          <p:nvPr/>
        </p:nvPicPr>
        <p:blipFill rotWithShape="1">
          <a:blip r:embed="rId3">
            <a:alphaModFix/>
          </a:blip>
          <a:srcRect/>
          <a:stretch/>
        </p:blipFill>
        <p:spPr>
          <a:xfrm>
            <a:off x="6861372" y="1472083"/>
            <a:ext cx="5237018" cy="4825386"/>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p:txBody>
          <a:bodyPr/>
          <a:lstStyle/>
          <a:p>
            <a:pPr lvl="0"/>
            <a:r>
              <a:rPr lang="en-US"/>
              <a:t>Avoiding Bias in Selection, continued</a:t>
            </a:r>
          </a:p>
        </p:txBody>
      </p:sp>
      <p:sp>
        <p:nvSpPr>
          <p:cNvPr id="219" name="Google Shape;219;p27"/>
          <p:cNvSpPr txBox="1">
            <a:spLocks noGrp="1"/>
          </p:cNvSpPr>
          <p:nvPr>
            <p:ph type="body" idx="1"/>
          </p:nvPr>
        </p:nvSpPr>
        <p:spPr/>
        <p:txBody>
          <a:bodyPr/>
          <a:lstStyle/>
          <a:p>
            <a:pPr lvl="0"/>
            <a:r>
              <a:rPr lang="en-US"/>
              <a:t>Keep abreast of changes in job requirements and update test specifications or selection procedures accordingly</a:t>
            </a:r>
          </a:p>
          <a:p>
            <a:pPr lvl="0"/>
            <a:r>
              <a:rPr lang="en-US"/>
              <a:t>When reviewing a final slate of candidates, it’s important to be aware of the potential for perception errors and unconscious bias</a:t>
            </a:r>
          </a:p>
          <a:p>
            <a:pPr lvl="0"/>
            <a:r>
              <a:rPr lang="en-US"/>
              <a:t>Interviewers make decisions about candidates rapidly but also tend to overrate ability to evaluate others</a:t>
            </a:r>
          </a:p>
          <a:p>
            <a:pPr lvl="0"/>
            <a:r>
              <a:rPr lang="en-US"/>
              <a:t>A common mistake is judging candidates based on a first impression or “likeability” and interviewer bias or unconscious bias</a:t>
            </a:r>
          </a:p>
          <a:p>
            <a:pPr lvl="0"/>
            <a:r>
              <a:rPr lang="en-US"/>
              <a:t>Studies have conclusively shown that bias impacts almost every variation of human identity</a:t>
            </a:r>
          </a:p>
          <a:p>
            <a:pPr lvl="0"/>
            <a:r>
              <a:rPr lang="en-US"/>
              <a:t>Unconscious bias can also be a factor in the pre-screening process</a:t>
            </a:r>
          </a:p>
          <a:p>
            <a:pPr lvl="0"/>
            <a:r>
              <a:rPr lang="en-US"/>
              <a:t>Two approaches to reduce bias include awareness and designing approaches that help us make decisions more consciously </a:t>
            </a:r>
          </a:p>
          <a:p>
            <a:pPr lvl="0"/>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The Recruitment Process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p:txBody>
          <a:bodyPr/>
          <a:lstStyle/>
          <a:p>
            <a:pPr lvl="0"/>
            <a:r>
              <a:rPr lang="en-US"/>
              <a:t>Interview Approaches</a:t>
            </a:r>
          </a:p>
        </p:txBody>
      </p:sp>
      <p:sp>
        <p:nvSpPr>
          <p:cNvPr id="225" name="Google Shape;225;p28"/>
          <p:cNvSpPr txBox="1">
            <a:spLocks noGrp="1"/>
          </p:cNvSpPr>
          <p:nvPr>
            <p:ph type="body" idx="1"/>
          </p:nvPr>
        </p:nvSpPr>
        <p:spPr/>
        <p:txBody>
          <a:bodyPr/>
          <a:lstStyle/>
          <a:p>
            <a:pPr lvl="0"/>
            <a:r>
              <a:rPr lang="en-US"/>
              <a:t>Traditional interview approaches include one-on-one, panel, and series, with the most common interview approach being one-on-one</a:t>
            </a:r>
          </a:p>
          <a:p>
            <a:pPr lvl="0"/>
            <a:r>
              <a:rPr lang="en-US"/>
              <a:t>Panel interviews are a standard practice in academia and business, with a committee composed of several interviewers meeting with the candidate at the same time</a:t>
            </a:r>
          </a:p>
          <a:p>
            <a:pPr lvl="0"/>
            <a:r>
              <a:rPr lang="en-US"/>
              <a:t>Series interviews evaluate the candidate one-on-one with multiple interviewers</a:t>
            </a:r>
          </a:p>
          <a:p>
            <a:pPr lvl="0"/>
            <a:r>
              <a:rPr lang="en-US"/>
              <a:t>Regardless of the format, those involved in the interview process should be trained in effective interviewing techniques and what questions are prohibited</a:t>
            </a:r>
          </a:p>
          <a:p>
            <a:pPr lvl="0"/>
            <a:r>
              <a:rPr lang="en-US"/>
              <a:t>To avoid litigation and have the best results, interview questions should be relevant to the position, consistent across candidates, and focus on the job duties, relevant skills and qualifications, and related success factors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situational interview questions </a:t>
            </a:r>
            <a:endParaRPr lang="zh-CN" altLang="en-US" dirty="0"/>
          </a:p>
        </p:txBody>
      </p:sp>
      <p:sp>
        <p:nvSpPr>
          <p:cNvPr id="3" name="文本占位符 2"/>
          <p:cNvSpPr>
            <a:spLocks noGrp="1"/>
          </p:cNvSpPr>
          <p:nvPr>
            <p:ph type="body" idx="1"/>
          </p:nvPr>
        </p:nvSpPr>
        <p:spPr/>
        <p:txBody>
          <a:bodyPr/>
          <a:lstStyle/>
          <a:p>
            <a:r>
              <a:rPr lang="en-US" dirty="0" smtClean="0"/>
              <a:t>1. If you saw someone stealing from the company, what would you do?</a:t>
            </a:r>
            <a:br>
              <a:rPr lang="en-US" dirty="0" smtClean="0"/>
            </a:br>
            <a:r>
              <a:rPr lang="en-US" dirty="0" smtClean="0"/>
              <a:t>2. One of your employees is performing poorly, but you know he has some personal home issues he is</a:t>
            </a:r>
            <a:br>
              <a:rPr lang="en-US" dirty="0" smtClean="0"/>
            </a:br>
            <a:r>
              <a:rPr lang="en-US" dirty="0" smtClean="0"/>
              <a:t>dealing with. How would you handle complaints from his colleagues about lack of performance?</a:t>
            </a:r>
            <a:br>
              <a:rPr lang="en-US" dirty="0" smtClean="0"/>
            </a:br>
            <a:r>
              <a:rPr lang="en-US" dirty="0" smtClean="0"/>
              <a:t>3. A coworker has told you she called in sick three days last week because she actually decided to take a</a:t>
            </a:r>
            <a:br>
              <a:rPr lang="en-US" dirty="0" smtClean="0"/>
            </a:br>
            <a:r>
              <a:rPr lang="en-US" dirty="0" smtClean="0"/>
              <a:t>vacation. What would you do?</a:t>
            </a:r>
            <a:br>
              <a:rPr lang="en-US" dirty="0" smtClean="0"/>
            </a:br>
            <a:r>
              <a:rPr lang="en-US" dirty="0" smtClean="0"/>
              <a:t>4. You are rolling out a new sales plan on Tuesday, which is really important to ensure success in your</a:t>
            </a:r>
            <a:br>
              <a:rPr lang="en-US" dirty="0" smtClean="0"/>
            </a:br>
            <a:r>
              <a:rPr lang="en-US" dirty="0" smtClean="0"/>
              <a:t>organization. When you present it, the team is lukewarm on the plan. What would you do?</a:t>
            </a:r>
            <a:br>
              <a:rPr lang="en-US" dirty="0" smtClean="0"/>
            </a:br>
            <a:r>
              <a:rPr lang="en-US" dirty="0" smtClean="0"/>
              <a:t>5. You disagree with your supervisor on her handling of a situation. What would you do? </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behavior description interview questions </a:t>
            </a:r>
            <a:endParaRPr lang="zh-CN" altLang="en-US" dirty="0"/>
          </a:p>
        </p:txBody>
      </p:sp>
      <p:sp>
        <p:nvSpPr>
          <p:cNvPr id="3" name="文本占位符 2"/>
          <p:cNvSpPr>
            <a:spLocks noGrp="1"/>
          </p:cNvSpPr>
          <p:nvPr>
            <p:ph type="body" idx="1"/>
          </p:nvPr>
        </p:nvSpPr>
        <p:spPr/>
        <p:txBody>
          <a:bodyPr/>
          <a:lstStyle/>
          <a:p>
            <a:r>
              <a:rPr lang="en-US" sz="2800" dirty="0" smtClean="0"/>
              <a:t>1. Tell me about a time you had to make a hard decision. How did you handle this process?</a:t>
            </a:r>
            <a:br>
              <a:rPr lang="en-US" sz="2800" dirty="0" smtClean="0"/>
            </a:br>
            <a:r>
              <a:rPr lang="en-US" sz="2800" dirty="0" smtClean="0"/>
              <a:t>2. Give an example of how you handled an angry customer.</a:t>
            </a:r>
            <a:br>
              <a:rPr lang="en-US" sz="2800" dirty="0" smtClean="0"/>
            </a:br>
            <a:r>
              <a:rPr lang="en-US" sz="2800" dirty="0" smtClean="0"/>
              <a:t>3. Do you show leadership in your current or past job? What would be an example of a situation in which</a:t>
            </a:r>
            <a:br>
              <a:rPr lang="en-US" sz="2800" dirty="0" smtClean="0"/>
            </a:br>
            <a:r>
              <a:rPr lang="en-US" sz="2800" dirty="0" smtClean="0"/>
              <a:t>you did this?</a:t>
            </a:r>
            <a:br>
              <a:rPr lang="en-US" sz="2800" dirty="0" smtClean="0"/>
            </a:br>
            <a:r>
              <a:rPr lang="en-US" sz="2800" dirty="0" smtClean="0"/>
              <a:t>4. What accomplishments have given you the most pride and why?</a:t>
            </a:r>
            <a:br>
              <a:rPr lang="en-US" sz="2800" dirty="0" smtClean="0"/>
            </a:br>
            <a:r>
              <a:rPr lang="en-US" sz="2800" dirty="0" smtClean="0"/>
              <a:t>5. What plans have you made to achieve your career goals? </a:t>
            </a:r>
            <a:br>
              <a:rPr lang="en-US" sz="2800" dirty="0" smtClean="0"/>
            </a:br>
            <a:endParaRPr lang="zh-CN"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p:txBody>
          <a:bodyPr/>
          <a:lstStyle/>
          <a:p>
            <a:pPr lvl="0"/>
            <a:r>
              <a:rPr lang="en-US" dirty="0"/>
              <a:t>Class Activity: Interview Process</a:t>
            </a:r>
          </a:p>
        </p:txBody>
      </p:sp>
      <p:sp>
        <p:nvSpPr>
          <p:cNvPr id="232" name="Google Shape;232;p29"/>
          <p:cNvSpPr txBox="1">
            <a:spLocks noGrp="1"/>
          </p:cNvSpPr>
          <p:nvPr>
            <p:ph type="body" idx="1"/>
          </p:nvPr>
        </p:nvSpPr>
        <p:spPr/>
        <p:txBody>
          <a:bodyPr/>
          <a:lstStyle/>
          <a:p>
            <a:pPr lvl="0"/>
            <a:r>
              <a:rPr lang="en-US"/>
              <a:t>Think back to your most recent job search and interview and discuss the following:</a:t>
            </a:r>
          </a:p>
          <a:p>
            <a:pPr lvl="1"/>
            <a:r>
              <a:rPr lang="en-US"/>
              <a:t>What was the process like as a candidate?</a:t>
            </a:r>
          </a:p>
          <a:p>
            <a:pPr lvl="1"/>
            <a:r>
              <a:rPr lang="en-US"/>
              <a:t>Was there any pre-employment screening such as a test or activity?</a:t>
            </a:r>
          </a:p>
          <a:p>
            <a:pPr lvl="1"/>
            <a:r>
              <a:rPr lang="en-US"/>
              <a:t>What type of interview did you have?</a:t>
            </a:r>
          </a:p>
          <a:p>
            <a:pPr lvl="1"/>
            <a:r>
              <a:rPr lang="en-US"/>
              <a:t>Whether you were offered a job or not, what was the most useful part of your interview? What did not work well?</a:t>
            </a:r>
          </a:p>
          <a:p>
            <a:pPr lvl="1"/>
            <a:r>
              <a:rPr lang="en-US"/>
              <a:t>Did you experience any bias? If so, how did you respond? </a:t>
            </a:r>
          </a:p>
          <a:p>
            <a:pPr lvl="1"/>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152650" y="2103438"/>
            <a:ext cx="7886700" cy="1325563"/>
          </a:xfrm>
          <a:prstGeom prst="rect">
            <a:avLst/>
          </a:prstGeom>
          <a:noFill/>
          <a:ln>
            <a:noFill/>
          </a:ln>
        </p:spPr>
        <p:txBody>
          <a:bodyPr spcFirstLastPara="1" wrap="square" lIns="91425" tIns="45700" rIns="91425" bIns="45700" anchor="ctr" anchorCtr="0">
            <a:noAutofit/>
          </a:bodyPr>
          <a:lstStyle/>
          <a:p>
            <a:pPr lvl="0"/>
            <a:r>
              <a:rPr lang="en-US" dirty="0"/>
              <a:t>Present</a:t>
            </a:r>
            <a:r>
              <a:rPr lang="en-US"/>
              <a:t>: Interview Process</a:t>
            </a:r>
            <a:endParaRPr dirty="0"/>
          </a:p>
        </p:txBody>
      </p:sp>
    </p:spTree>
    <p:extLst>
      <p:ext uri="{BB962C8B-B14F-4D97-AF65-F5344CB8AC3E}">
        <p14:creationId xmlns:p14="http://schemas.microsoft.com/office/powerpoint/2010/main" xmlns="" val="1075133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descr="Quick Review"/>
          <p:cNvSpPr txBox="1">
            <a:spLocks noGrp="1"/>
          </p:cNvSpPr>
          <p:nvPr>
            <p:ph type="title"/>
          </p:nvPr>
        </p:nvSpPr>
        <p:spPr/>
        <p:txBody>
          <a:bodyPr/>
          <a:lstStyle/>
          <a:p>
            <a:pPr lvl="0"/>
            <a:r>
              <a:rPr lang="en-US"/>
              <a:t>Quick Review</a:t>
            </a:r>
          </a:p>
        </p:txBody>
      </p:sp>
      <p:sp>
        <p:nvSpPr>
          <p:cNvPr id="238" name="Google Shape;238;p30"/>
          <p:cNvSpPr txBox="1">
            <a:spLocks noGrp="1"/>
          </p:cNvSpPr>
          <p:nvPr>
            <p:ph type="body" idx="1"/>
          </p:nvPr>
        </p:nvSpPr>
        <p:spPr/>
        <p:txBody>
          <a:bodyPr/>
          <a:lstStyle/>
          <a:p>
            <a:pPr lvl="0"/>
            <a:r>
              <a:rPr lang="en-US"/>
              <a:t>What is important in the recruitment process?</a:t>
            </a:r>
          </a:p>
          <a:p>
            <a:pPr lvl="0"/>
            <a:r>
              <a:rPr lang="en-US"/>
              <a:t>How is employer branding important?</a:t>
            </a:r>
          </a:p>
          <a:p>
            <a:pPr lvl="0"/>
            <a:r>
              <a:rPr lang="en-US"/>
              <a:t>How do you build your brand as an employer?</a:t>
            </a:r>
          </a:p>
          <a:p>
            <a:pPr lvl="0"/>
            <a:r>
              <a:rPr lang="en-US"/>
              <a:t>What is included in a compelling job advertisement?</a:t>
            </a:r>
          </a:p>
          <a:p>
            <a:pPr lvl="0"/>
            <a:r>
              <a:rPr lang="en-US"/>
              <a:t>What is involved in candidate sourcing?</a:t>
            </a:r>
          </a:p>
          <a:p>
            <a:pPr lvl="0"/>
            <a:r>
              <a:rPr lang="en-US"/>
              <a:t>How is technology used in recruiting?</a:t>
            </a:r>
          </a:p>
          <a:p>
            <a:pPr lvl="0"/>
            <a:r>
              <a:rPr lang="en-US"/>
              <a:t>How is discrimination avoided in the recruiting process?</a:t>
            </a:r>
          </a:p>
          <a:p>
            <a:pPr lvl="0"/>
            <a:r>
              <a:rPr lang="en-US"/>
              <a:t>What is included in the selection process?</a:t>
            </a:r>
          </a:p>
          <a:p>
            <a:pPr lvl="0"/>
            <a:r>
              <a:rPr lang="en-US"/>
              <a:t>How do you avoid discrimination in the selection process?</a:t>
            </a:r>
          </a:p>
          <a:p>
            <a:pPr lvl="0"/>
            <a:r>
              <a:rPr lang="en-US"/>
              <a:t>How do you avoid perceptual errors (unconscious bias) in the selection process?</a:t>
            </a:r>
          </a:p>
          <a:p>
            <a:pPr lvl="0"/>
            <a:r>
              <a:rPr lang="en-US"/>
              <a:t>What are various interviewing approaches?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The Recruitment Process</a:t>
            </a:r>
            <a:endParaRPr/>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400" dirty="0"/>
              <a:t>6.1: Discuss the recruitment process</a:t>
            </a:r>
            <a:endParaRPr dirty="0"/>
          </a:p>
          <a:p>
            <a:pPr marL="582930" lvl="1" indent="0" algn="l" rtl="0">
              <a:lnSpc>
                <a:spcPct val="90000"/>
              </a:lnSpc>
              <a:spcBef>
                <a:spcPts val="375"/>
              </a:spcBef>
              <a:spcAft>
                <a:spcPts val="0"/>
              </a:spcAft>
              <a:buSzPts val="2400"/>
              <a:buNone/>
            </a:pPr>
            <a:r>
              <a:rPr lang="en-US" sz="2000" dirty="0"/>
              <a:t>6.1.1: Discuss the recruitment process</a:t>
            </a:r>
            <a:endParaRPr dirty="0"/>
          </a:p>
          <a:p>
            <a:pPr marL="582930" lvl="1" indent="0" algn="l" rtl="0">
              <a:lnSpc>
                <a:spcPct val="90000"/>
              </a:lnSpc>
              <a:spcBef>
                <a:spcPts val="375"/>
              </a:spcBef>
              <a:spcAft>
                <a:spcPts val="0"/>
              </a:spcAft>
              <a:buSzPts val="2400"/>
              <a:buNone/>
            </a:pPr>
            <a:r>
              <a:rPr lang="en-US" sz="2000" dirty="0"/>
              <a:t>6.1.2: Discuss the importance of employer branding</a:t>
            </a:r>
            <a:endParaRPr dirty="0"/>
          </a:p>
          <a:p>
            <a:pPr marL="582930" lvl="1" indent="0" algn="l" rtl="0">
              <a:lnSpc>
                <a:spcPct val="90000"/>
              </a:lnSpc>
              <a:spcBef>
                <a:spcPts val="375"/>
              </a:spcBef>
              <a:spcAft>
                <a:spcPts val="0"/>
              </a:spcAft>
              <a:buSzPts val="2400"/>
              <a:buNone/>
            </a:pPr>
            <a:r>
              <a:rPr lang="en-US" sz="2000" dirty="0"/>
              <a:t>6.1.3: Discuss how to build your brand as an employer</a:t>
            </a:r>
            <a:endParaRPr sz="2000" dirty="0"/>
          </a:p>
          <a:p>
            <a:pPr marL="582930" lvl="1" indent="0" algn="l" rtl="0">
              <a:lnSpc>
                <a:spcPct val="90000"/>
              </a:lnSpc>
              <a:spcBef>
                <a:spcPts val="375"/>
              </a:spcBef>
              <a:spcAft>
                <a:spcPts val="0"/>
              </a:spcAft>
              <a:buSzPts val="2400"/>
              <a:buNone/>
            </a:pPr>
            <a:r>
              <a:rPr lang="en-US" sz="2000" dirty="0"/>
              <a:t>6.1.4: Create a compelling job advertisement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5"/>
          <p:cNvSpPr txBox="1">
            <a:spLocks noGrp="1"/>
          </p:cNvSpPr>
          <p:nvPr>
            <p:ph type="title"/>
          </p:nvPr>
        </p:nvSpPr>
        <p:spPr/>
        <p:txBody>
          <a:bodyPr/>
          <a:lstStyle/>
          <a:p>
            <a:pPr lvl="0"/>
            <a:r>
              <a:rPr lang="en-US" dirty="0"/>
              <a:t>Understanding The Recruitment Process</a:t>
            </a:r>
          </a:p>
        </p:txBody>
      </p:sp>
      <p:sp>
        <p:nvSpPr>
          <p:cNvPr id="81" name="Google Shape;81;p5"/>
          <p:cNvSpPr txBox="1">
            <a:spLocks noGrp="1"/>
          </p:cNvSpPr>
          <p:nvPr>
            <p:ph type="body" idx="1"/>
          </p:nvPr>
        </p:nvSpPr>
        <p:spPr>
          <a:xfrm>
            <a:off x="838200" y="1825625"/>
            <a:ext cx="10515600" cy="3018518"/>
          </a:xfrm>
        </p:spPr>
        <p:txBody>
          <a:bodyPr/>
          <a:lstStyle/>
          <a:p>
            <a:pPr lvl="0"/>
            <a:r>
              <a:rPr lang="en-US" dirty="0"/>
              <a:t>Recruitment requires a clear understanding of what makes the company unique as well as the type of employee it wants to attract</a:t>
            </a:r>
          </a:p>
          <a:p>
            <a:pPr lvl="1"/>
            <a:r>
              <a:rPr lang="en-US" b="1" dirty="0"/>
              <a:t>Factors contributing to workers’/job seekers’ perception of long-term potential:</a:t>
            </a:r>
            <a:r>
              <a:rPr lang="en-US" dirty="0"/>
              <a:t> transparency about pay, information about growth opportunities, internal promotion track record, positive employee reviews</a:t>
            </a:r>
          </a:p>
          <a:p>
            <a:pPr lvl="1"/>
            <a:r>
              <a:rPr lang="en-US" b="1" dirty="0"/>
              <a:t>Factors most likely to prompt an application:</a:t>
            </a:r>
            <a:r>
              <a:rPr lang="en-US" dirty="0"/>
              <a:t> attractive benefits, convenient commute, relatively high salary</a:t>
            </a:r>
          </a:p>
          <a:p>
            <a:pPr lvl="1"/>
            <a:r>
              <a:rPr lang="en-US" b="1" dirty="0"/>
              <a:t>Factors most likely to prompt candidate to abort recruitment process:</a:t>
            </a:r>
            <a:r>
              <a:rPr lang="en-US" dirty="0"/>
              <a:t> layoff announcement, negative interactions with recruiter or negative employee reviews, leadership or employee scandals</a:t>
            </a:r>
          </a:p>
          <a:p>
            <a:pPr lvl="0"/>
            <a:endParaRPr lang="en-US" dirty="0"/>
          </a:p>
        </p:txBody>
      </p:sp>
      <p:pic>
        <p:nvPicPr>
          <p:cNvPr id="7" name="Google Shape;80;p5" descr="Illustration of instant pictures of people of various demographics">
            <a:extLst>
              <a:ext uri="{FF2B5EF4-FFF2-40B4-BE49-F238E27FC236}">
                <a16:creationId xmlns:a16="http://schemas.microsoft.com/office/drawing/2014/main" xmlns="" id="{7F14E6EE-C73C-814E-A5AC-CFCE7DF6B421}"/>
              </a:ext>
            </a:extLst>
          </p:cNvPr>
          <p:cNvPicPr preferRelativeResize="0"/>
          <p:nvPr/>
        </p:nvPicPr>
        <p:blipFill rotWithShape="1">
          <a:blip r:embed="rId3">
            <a:alphaModFix/>
          </a:blip>
          <a:srcRect/>
          <a:stretch/>
        </p:blipFill>
        <p:spPr>
          <a:xfrm>
            <a:off x="2650507" y="4844143"/>
            <a:ext cx="6516255" cy="191764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p:txBody>
          <a:bodyPr/>
          <a:lstStyle/>
          <a:p>
            <a:pPr lvl="0"/>
            <a:r>
              <a:rPr lang="en-US" dirty="0"/>
              <a:t>The Recruitment Process, continued</a:t>
            </a:r>
          </a:p>
        </p:txBody>
      </p:sp>
      <p:sp>
        <p:nvSpPr>
          <p:cNvPr id="88" name="Google Shape;88;p6"/>
          <p:cNvSpPr txBox="1">
            <a:spLocks noGrp="1"/>
          </p:cNvSpPr>
          <p:nvPr>
            <p:ph type="body" idx="1"/>
          </p:nvPr>
        </p:nvSpPr>
        <p:spPr/>
        <p:txBody>
          <a:bodyPr/>
          <a:lstStyle/>
          <a:p>
            <a:pPr lvl="0"/>
            <a:r>
              <a:rPr lang="en-US" sz="1800" dirty="0"/>
              <a:t>Female respondents were more likely to cite CEO misbehavior as a reason to exit recruitment and to rate poor customer service and negative employee reviews as detracting factors</a:t>
            </a:r>
          </a:p>
          <a:p>
            <a:pPr lvl="0"/>
            <a:r>
              <a:rPr lang="en-US" sz="1800" dirty="0"/>
              <a:t>Optimize the Candidate Experience through aspects of the job application process contributing to a positive experience: clear and regular communication, clear expectations, and feedback regarding rejection</a:t>
            </a:r>
          </a:p>
          <a:p>
            <a:pPr lvl="0"/>
            <a:r>
              <a:rPr lang="en-US" sz="1800" dirty="0"/>
              <a:t>Greatest causes of frustration during the interview process: lack of information about pay and benefits, interview schedule changes, untimely responses, and lack of information about job responsibilities</a:t>
            </a:r>
          </a:p>
          <a:p>
            <a:pPr lvl="0"/>
            <a:r>
              <a:rPr lang="en-US" sz="1800" dirty="0"/>
              <a:t>Recruiting occurs after human resource planning and before selection</a:t>
            </a:r>
          </a:p>
          <a:p>
            <a:pPr lvl="0"/>
            <a:r>
              <a:rPr lang="en-US" sz="1800" dirty="0"/>
              <a:t>To be effective, the recruiter should have a complete job description that includes job specifications, essential functions, and an ability to speak to other details</a:t>
            </a:r>
          </a:p>
          <a:p>
            <a:pPr lvl="0"/>
            <a:r>
              <a:rPr lang="en-US" sz="1800" dirty="0"/>
              <a:t>Planning points to consider include evaluating your employer brand, identifying candidate sources, evaluating related technologies and cultivating passive candidates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p:txBody>
          <a:bodyPr/>
          <a:lstStyle/>
          <a:p>
            <a:pPr lvl="0"/>
            <a:r>
              <a:rPr lang="en-US"/>
              <a:t>Employer Branding</a:t>
            </a:r>
          </a:p>
        </p:txBody>
      </p:sp>
      <p:sp>
        <p:nvSpPr>
          <p:cNvPr id="94" name="Google Shape;94;p7"/>
          <p:cNvSpPr txBox="1">
            <a:spLocks noGrp="1"/>
          </p:cNvSpPr>
          <p:nvPr>
            <p:ph type="body" idx="1"/>
          </p:nvPr>
        </p:nvSpPr>
        <p:spPr/>
        <p:txBody>
          <a:bodyPr/>
          <a:lstStyle/>
          <a:p>
            <a:pPr lvl="0"/>
            <a:r>
              <a:rPr lang="en-US"/>
              <a:t>A positive employer brand is important because it affects an organization’s ability to attract and retain talent and has financial and productivity implications</a:t>
            </a:r>
          </a:p>
          <a:p>
            <a:pPr lvl="0"/>
            <a:r>
              <a:rPr lang="en-US"/>
              <a:t>A nationally representative survey of full-time professionals found that candidate choices are increasingly based on employer brand</a:t>
            </a:r>
          </a:p>
          <a:p>
            <a:pPr lvl="0"/>
            <a:r>
              <a:rPr lang="en-US"/>
              <a:t>The contributing factors to a bad reputation: lack of job security, dysfunctional teams, and poor leadership</a:t>
            </a:r>
          </a:p>
          <a:p>
            <a:pPr lvl="0"/>
            <a:r>
              <a:rPr lang="en-US"/>
              <a:t>The contributing factors to a good reputation: stability, career growth opportunity, ability to work with a high-performing team</a:t>
            </a:r>
          </a:p>
          <a:p>
            <a:pPr lvl="0"/>
            <a:r>
              <a:rPr lang="en-US"/>
              <a:t>Researchers determined that the minimum premium required to convince a candidate to take a job with a bad reputation was 10%</a:t>
            </a:r>
          </a:p>
          <a:p>
            <a:pPr lvl="0"/>
            <a:r>
              <a:rPr lang="en-US"/>
              <a:t>Almost half of respondents indicated they would not consider taking a job with a company exhibiting the three negative factors</a:t>
            </a:r>
          </a:p>
          <a:p>
            <a:pPr lvl="0"/>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p:txBody>
          <a:bodyPr/>
          <a:lstStyle/>
          <a:p>
            <a:pPr lvl="0"/>
            <a:r>
              <a:rPr lang="en-US"/>
              <a:t>Employer Branding, continued</a:t>
            </a:r>
          </a:p>
        </p:txBody>
      </p:sp>
      <p:sp>
        <p:nvSpPr>
          <p:cNvPr id="100" name="Google Shape;100;p8"/>
          <p:cNvSpPr txBox="1">
            <a:spLocks noGrp="1"/>
          </p:cNvSpPr>
          <p:nvPr>
            <p:ph type="body" idx="1"/>
          </p:nvPr>
        </p:nvSpPr>
        <p:spPr/>
        <p:txBody>
          <a:bodyPr/>
          <a:lstStyle/>
          <a:p>
            <a:pPr lvl="0"/>
            <a:r>
              <a:rPr lang="en-US" dirty="0"/>
              <a:t>It is important to have a good brand as an employer and to build your brand</a:t>
            </a:r>
          </a:p>
          <a:p>
            <a:pPr lvl="1"/>
            <a:r>
              <a:rPr lang="en-US" b="1" dirty="0"/>
              <a:t>Step I.</a:t>
            </a:r>
            <a:r>
              <a:rPr lang="en-US" dirty="0"/>
              <a:t> Evaluate your brand: Conduct surveys to determine what prospective employees think of your brand and the company as a place to work</a:t>
            </a:r>
          </a:p>
          <a:p>
            <a:pPr lvl="1"/>
            <a:r>
              <a:rPr lang="en-US" b="1" dirty="0"/>
              <a:t>Step 2.</a:t>
            </a:r>
            <a:r>
              <a:rPr lang="en-US" dirty="0"/>
              <a:t> Identify/Clarify your employer proposition: Know what inspires your employees to drive through the gate every day to allow accurate brand communication</a:t>
            </a:r>
          </a:p>
          <a:p>
            <a:pPr lvl="1"/>
            <a:r>
              <a:rPr lang="en-US" b="1" dirty="0"/>
              <a:t>Step 3.</a:t>
            </a:r>
            <a:r>
              <a:rPr lang="en-US" dirty="0"/>
              <a:t> Connect with your audience: Send the right message to the right people through the right medium</a:t>
            </a:r>
          </a:p>
          <a:p>
            <a:pPr lvl="1"/>
            <a:r>
              <a:rPr lang="en-US" b="1" dirty="0"/>
              <a:t>Step 4.</a:t>
            </a:r>
            <a:r>
              <a:rPr lang="en-US" dirty="0"/>
              <a:t> Recruit &amp; support brand ambassadors: Provide employees with engaging, shareable content and encourage them to share and amplify their efforts</a:t>
            </a:r>
          </a:p>
          <a:p>
            <a:pPr lvl="0"/>
            <a:r>
              <a:rPr lang="en-US" dirty="0"/>
              <a:t>Organizations need to create a workplace where people want to work every day</a:t>
            </a:r>
          </a:p>
          <a:p>
            <a:pPr lvl="0"/>
            <a:r>
              <a:rPr lang="en-US" dirty="0"/>
              <a:t>Disengaged employees are estimated to cost US companies $450 - $550 billion annually in lost productivity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p:txBody>
          <a:bodyPr/>
          <a:lstStyle/>
          <a:p>
            <a:pPr lvl="0"/>
            <a:r>
              <a:rPr lang="en-US"/>
              <a:t>Writing a Job Advertisement</a:t>
            </a:r>
          </a:p>
        </p:txBody>
      </p:sp>
      <p:sp>
        <p:nvSpPr>
          <p:cNvPr id="106" name="Google Shape;106;p9"/>
          <p:cNvSpPr txBox="1">
            <a:spLocks noGrp="1"/>
          </p:cNvSpPr>
          <p:nvPr>
            <p:ph type="body" idx="1"/>
          </p:nvPr>
        </p:nvSpPr>
        <p:spPr/>
        <p:txBody>
          <a:bodyPr/>
          <a:lstStyle/>
          <a:p>
            <a:pPr lvl="0"/>
            <a:r>
              <a:rPr lang="en-US"/>
              <a:t>To advertise for a job, it is important to understand what the job entails and is often done with the help of an I/O psychologist</a:t>
            </a:r>
          </a:p>
          <a:p>
            <a:pPr lvl="0"/>
            <a:r>
              <a:rPr lang="en-US"/>
              <a:t>Job analysis through a task-oriented approach lists the details of tasks to be performed for the job</a:t>
            </a:r>
          </a:p>
          <a:p>
            <a:pPr lvl="0"/>
            <a:r>
              <a:rPr lang="en-US"/>
              <a:t>A worker-oriented approach describes the characteristics required of the worker to successfully perform the job (KSAs) and is also called job specification</a:t>
            </a:r>
          </a:p>
          <a:p>
            <a:pPr lvl="0"/>
            <a:r>
              <a:rPr lang="en-US"/>
              <a:t>Observation, surveys, and interviews are used to obtain information required for both types of job analysis</a:t>
            </a:r>
          </a:p>
          <a:p>
            <a:pPr lvl="0"/>
            <a:r>
              <a:rPr lang="en-US"/>
              <a:t>Research suggests that the accuracy and reliability of job analysis depends on the nature of the descriptions and the source for the job analysis</a:t>
            </a:r>
          </a:p>
          <a:p>
            <a:pPr lvl="0"/>
            <a:r>
              <a:rPr lang="en-US"/>
              <a:t>O*Net is a database that can be used to identify KSAs for different positions</a:t>
            </a:r>
          </a:p>
        </p:txBody>
      </p:sp>
    </p:spTree>
  </p:cSld>
  <p:clrMapOvr>
    <a:masterClrMapping/>
  </p:clrMapOvr>
</p:sld>
</file>

<file path=ppt/theme/theme1.xml><?xml version="1.0" encoding="utf-8"?>
<a:theme xmlns:a="http://schemas.openxmlformats.org/drawingml/2006/main" name="hr">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r" id="{445A0849-567B-4C42-AAD1-CCA77F182278}" vid="{9B4A8D92-8F3E-7949-8417-4D66926DA73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Template>
  <TotalTime>79</TotalTime>
  <Words>2412</Words>
  <Application>Microsoft Macintosh PowerPoint</Application>
  <PresentationFormat>自定义</PresentationFormat>
  <Paragraphs>206</Paragraphs>
  <Slides>35</Slides>
  <Notes>31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35</vt:i4>
      </vt:variant>
    </vt:vector>
  </HeadingPairs>
  <TitlesOfParts>
    <vt:vector size="40" baseType="lpstr">
      <vt:lpstr>Arial</vt:lpstr>
      <vt:lpstr>宋体</vt:lpstr>
      <vt:lpstr>Century Gothic</vt:lpstr>
      <vt:lpstr>Calibri</vt:lpstr>
      <vt:lpstr>hr</vt:lpstr>
      <vt:lpstr>Human Resources Management</vt:lpstr>
      <vt:lpstr>Module Learning Outcomes</vt:lpstr>
      <vt:lpstr>The Recruitment Process</vt:lpstr>
      <vt:lpstr>Learning Outcomes: The Recruitment Process</vt:lpstr>
      <vt:lpstr>Understanding The Recruitment Process</vt:lpstr>
      <vt:lpstr>The Recruitment Process, continued</vt:lpstr>
      <vt:lpstr>Employer Branding</vt:lpstr>
      <vt:lpstr>Employer Branding, continued</vt:lpstr>
      <vt:lpstr>Writing a Job Advertisement</vt:lpstr>
      <vt:lpstr>Writing a Job Advertisement, continued </vt:lpstr>
      <vt:lpstr>Tips to Writing a Good Job Description</vt:lpstr>
      <vt:lpstr>幻灯片 12</vt:lpstr>
      <vt:lpstr>Practice Question 1</vt:lpstr>
      <vt:lpstr>Recruitment Sources</vt:lpstr>
      <vt:lpstr>Learning Outcomes: Recruitment Sources</vt:lpstr>
      <vt:lpstr>Candidate Sourcing</vt:lpstr>
      <vt:lpstr>Candidate Sourcing, continued </vt:lpstr>
      <vt:lpstr>Technology and Recruiting</vt:lpstr>
      <vt:lpstr>Practice Question 2</vt:lpstr>
      <vt:lpstr>Avoiding Discrimination</vt:lpstr>
      <vt:lpstr>Learning Outcomes: Avoiding Discrimination</vt:lpstr>
      <vt:lpstr>Avoiding Discrimination in Recruiting</vt:lpstr>
      <vt:lpstr>Avoiding Discrimination in Recruiting, continued</vt:lpstr>
      <vt:lpstr>Practice Question 3</vt:lpstr>
      <vt:lpstr>Selection Process</vt:lpstr>
      <vt:lpstr>Learning Outcomes: Selection Process</vt:lpstr>
      <vt:lpstr>The Selection Process</vt:lpstr>
      <vt:lpstr>Avoiding Bias in Selection</vt:lpstr>
      <vt:lpstr>Avoiding Bias in Selection, continued</vt:lpstr>
      <vt:lpstr>Interview Approaches</vt:lpstr>
      <vt:lpstr>situational interview questions </vt:lpstr>
      <vt:lpstr>behavior description interview questions </vt:lpstr>
      <vt:lpstr>Class Activity: Interview Process</vt:lpstr>
      <vt:lpstr>Present: Interview Process</vt:lpstr>
      <vt:lpstr>Quick 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Sarah Liebman</dc:creator>
  <cp:lastModifiedBy>san office</cp:lastModifiedBy>
  <cp:revision>9</cp:revision>
  <dcterms:modified xsi:type="dcterms:W3CDTF">2023-05-12T05:45:23Z</dcterms:modified>
</cp:coreProperties>
</file>