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307" r:id="rId12"/>
    <p:sldId id="266" r:id="rId13"/>
    <p:sldId id="267" r:id="rId14"/>
    <p:sldId id="306" r:id="rId15"/>
    <p:sldId id="269" r:id="rId16"/>
    <p:sldId id="270" r:id="rId17"/>
    <p:sldId id="271" r:id="rId18"/>
    <p:sldId id="272" r:id="rId19"/>
    <p:sldId id="308" r:id="rId20"/>
    <p:sldId id="273" r:id="rId21"/>
    <p:sldId id="274" r:id="rId22"/>
    <p:sldId id="309" r:id="rId23"/>
    <p:sldId id="277" r:id="rId24"/>
    <p:sldId id="305" r:id="rId25"/>
    <p:sldId id="276" r:id="rId26"/>
  </p:sldIdLst>
  <p:sldSz cx="12192000" cy="6858000"/>
  <p:notesSz cx="6858000" cy="9144000"/>
  <p:embeddedFontLst>
    <p:embeddedFont>
      <p:font typeface="Century Gothic" pitchFamily="34" charset="0"/>
      <p:regular r:id="rId28"/>
      <p:bold r:id="rId29"/>
      <p:italic r:id="rId30"/>
      <p:boldItalic r:id="rId31"/>
    </p:embeddedFont>
    <p:embeddedFont>
      <p:font typeface="Calibri"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ERLP0C/R+wHHEFFw7diKgGM+B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9B35BC8-6BF6-46C5-B833-323838B76B7D}">
  <a:tblStyle styleId="{89B35BC8-6BF6-46C5-B833-323838B76B7D}"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95"/>
    <p:restoredTop sz="94789"/>
  </p:normalViewPr>
  <p:slideViewPr>
    <p:cSldViewPr snapToGrid="0">
      <p:cViewPr varScale="1">
        <p:scale>
          <a:sx n="64" d="100"/>
          <a:sy n="64" d="100"/>
        </p:scale>
        <p:origin x="-72" y="-3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en/squad-man-group-group-together-3370836/"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ourses.lumenlearning.com/wmopen-humanresourcesmgmt/" TargetMode="External"/><Relationship Id="rId4" Type="http://schemas.openxmlformats.org/officeDocument/2006/relationships/hyperlink" Target="https://creativecommons.org/about/cc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urses.lumenlearning.com/wmopen-introductiontobusiness/chapter/plann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nx.org/contents/Sr8Ev5Og@5.52:MLADqXMi@5/Motiv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Cover Image: "Untitled." Authored by: </a:t>
            </a:r>
            <a:r>
              <a:rPr lang="en-US" sz="1200" b="0" i="0" u="none" strike="noStrike" cap="none" dirty="0" err="1">
                <a:solidFill>
                  <a:schemeClr val="dk1"/>
                </a:solidFill>
                <a:latin typeface="Calibri"/>
                <a:ea typeface="Calibri"/>
                <a:cs typeface="Calibri"/>
                <a:sym typeface="Calibri"/>
              </a:rPr>
              <a:t>rawpixel</a:t>
            </a:r>
            <a:r>
              <a:rPr lang="en-US" sz="1200" b="0" i="0" u="none" strike="noStrike" cap="none" dirty="0">
                <a:solidFill>
                  <a:schemeClr val="dk1"/>
                </a:solidFill>
                <a:latin typeface="Calibri"/>
                <a:ea typeface="Calibri"/>
                <a:cs typeface="Calibri"/>
                <a:sym typeface="Calibri"/>
              </a:rPr>
              <a:t>. Provided by: </a:t>
            </a:r>
            <a:r>
              <a:rPr lang="en-US" sz="1200" b="0" i="0" u="none" strike="noStrike" cap="none" dirty="0" err="1">
                <a:solidFill>
                  <a:schemeClr val="dk1"/>
                </a:solidFill>
                <a:latin typeface="Calibri"/>
                <a:ea typeface="Calibri"/>
                <a:cs typeface="Calibri"/>
                <a:sym typeface="Calibri"/>
              </a:rPr>
              <a:t>Pixabay</a:t>
            </a:r>
            <a:r>
              <a:rPr lang="en-US" sz="1200" b="0" i="0" u="none" strike="noStrike" cap="none" dirty="0">
                <a:solidFill>
                  <a:schemeClr val="dk1"/>
                </a:solidFill>
                <a:latin typeface="Calibri"/>
                <a:ea typeface="Calibri"/>
                <a:cs typeface="Calibri"/>
                <a:sym typeface="Calibri"/>
              </a:rPr>
              <a:t>. Located at: </a:t>
            </a:r>
            <a:r>
              <a:rPr lang="en-US" sz="1200" b="0" i="0" u="sng" strike="noStrike" cap="none" dirty="0">
                <a:solidFill>
                  <a:schemeClr val="dk1"/>
                </a:solidFill>
                <a:latin typeface="Calibri"/>
                <a:ea typeface="Calibri"/>
                <a:cs typeface="Calibri"/>
                <a:sym typeface="Calibri"/>
                <a:hlinkClick r:id="rId3"/>
              </a:rPr>
              <a:t>https://pixabay.com/en/squad-man-group-group-together-3370836/</a:t>
            </a:r>
            <a:r>
              <a:rPr lang="en-US" sz="1200" b="0" i="0" u="none" strike="noStrike" cap="none" dirty="0">
                <a:solidFill>
                  <a:schemeClr val="dk1"/>
                </a:solidFill>
                <a:latin typeface="Calibri"/>
                <a:ea typeface="Calibri"/>
                <a:cs typeface="Calibri"/>
                <a:sym typeface="Calibri"/>
              </a:rPr>
              <a:t>. Content Type: CC Licensed Content, Shared Previously. License: </a:t>
            </a:r>
            <a:r>
              <a:rPr lang="en-US" sz="1200" b="0" i="0" u="sng" strike="noStrike" cap="none" dirty="0">
                <a:solidFill>
                  <a:schemeClr val="dk1"/>
                </a:solidFill>
                <a:latin typeface="Calibri"/>
                <a:ea typeface="Calibri"/>
                <a:cs typeface="Calibri"/>
                <a:sym typeface="Calibri"/>
                <a:hlinkClick r:id="rId4"/>
              </a:rPr>
              <a:t>CC0: No Rights Reserved</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All text in these slides is taken from </a:t>
            </a:r>
            <a:r>
              <a:rPr lang="en-US" u="sng" dirty="0">
                <a:solidFill>
                  <a:schemeClr val="dk1"/>
                </a:solidFill>
                <a:hlinkClick r:id="rId5"/>
              </a:rPr>
              <a:t>https://courses.lumenlearning.com/wmopen-humanresourcesmgmt/</a:t>
            </a:r>
            <a:r>
              <a:rPr lang="en-US" dirty="0">
                <a:solidFill>
                  <a:schemeClr val="dk1"/>
                </a:solidFill>
              </a:rPr>
              <a:t> </a:t>
            </a:r>
            <a:r>
              <a:rPr lang="en-US" sz="1200" b="0" i="0" u="none" strike="noStrike" cap="none" dirty="0">
                <a:solidFill>
                  <a:schemeClr val="dk1"/>
                </a:solidFill>
                <a:latin typeface="Calibri"/>
                <a:ea typeface="Calibri"/>
                <a:cs typeface="Calibri"/>
                <a:sym typeface="Calibri"/>
              </a:rPr>
              <a:t>where it is published under one or more open licenses.</a:t>
            </a:r>
            <a:endParaRPr b="0" dirty="0">
              <a:solidFill>
                <a:schemeClr val="dk1"/>
              </a:solidFil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All images in these slides are attributed in the notes of the slide on which they appear and licensed as indicated. </a:t>
            </a:r>
            <a:endParaRPr dirty="0"/>
          </a:p>
        </p:txBody>
      </p:sp>
      <p:sp>
        <p:nvSpPr>
          <p:cNvPr id="53" name="Google Shape;53;p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Clr>
                <a:schemeClr val="dk1"/>
              </a:buClr>
              <a:buSzPts val="1200"/>
              <a:buFont typeface="Calibri"/>
              <a:buNone/>
            </a:pPr>
            <a:r>
              <a:rPr lang="en-US"/>
              <a:t>Answer is D</a:t>
            </a:r>
            <a:endParaRPr/>
          </a:p>
        </p:txBody>
      </p:sp>
      <p:sp>
        <p:nvSpPr>
          <p:cNvPr id="111" name="Google Shape;111;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Image: SWOT Analysis. </a:t>
            </a:r>
            <a:r>
              <a:rPr lang="en-US" sz="1200" b="1" i="0" u="none" strike="noStrike" cap="none">
                <a:solidFill>
                  <a:schemeClr val="dk1"/>
                </a:solidFill>
                <a:latin typeface="Calibri"/>
                <a:ea typeface="Calibri"/>
                <a:cs typeface="Calibri"/>
                <a:sym typeface="Calibri"/>
              </a:rPr>
              <a:t>Provided by</a:t>
            </a:r>
            <a:r>
              <a:rPr lang="en-US" sz="1200" b="0" i="0" u="none" strike="noStrike" cap="none">
                <a:solidFill>
                  <a:schemeClr val="dk1"/>
                </a:solidFill>
                <a:latin typeface="Calibri"/>
                <a:ea typeface="Calibri"/>
                <a:cs typeface="Calibri"/>
                <a:sym typeface="Calibri"/>
              </a:rPr>
              <a:t>: Lumen Learning. </a:t>
            </a:r>
            <a:r>
              <a:rPr lang="en-US" sz="1200" b="1" i="0" u="none" strike="noStrike" cap="none">
                <a:solidFill>
                  <a:schemeClr val="dk1"/>
                </a:solidFill>
                <a:latin typeface="Calibri"/>
                <a:ea typeface="Calibri"/>
                <a:cs typeface="Calibri"/>
                <a:sym typeface="Calibri"/>
              </a:rPr>
              <a:t>Located at</a:t>
            </a:r>
            <a:r>
              <a:rPr lang="en-US" sz="1200" b="0" i="0" u="none" strike="noStrike" cap="none">
                <a:solidFill>
                  <a:schemeClr val="dk1"/>
                </a:solidFill>
                <a:latin typeface="Calibri"/>
                <a:ea typeface="Calibri"/>
                <a:cs typeface="Calibri"/>
                <a:sym typeface="Calibri"/>
              </a:rPr>
              <a:t>: </a:t>
            </a:r>
            <a:r>
              <a:rPr lang="en-US" sz="1200" b="1" i="0" u="sng" strike="noStrike" cap="none">
                <a:solidFill>
                  <a:schemeClr val="dk1"/>
                </a:solidFill>
                <a:latin typeface="Calibri"/>
                <a:ea typeface="Calibri"/>
                <a:cs typeface="Calibri"/>
                <a:sym typeface="Calibri"/>
                <a:hlinkClick r:id="rId3"/>
              </a:rPr>
              <a:t>https://courses.lumenlearning.com/wmopen-introductiontobusiness/chapter/planning/</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a:t>
            </a:r>
            <a:r>
              <a:rPr lang="en-US" sz="1200" b="0" i="0" u="none" strike="noStrike" cap="none">
                <a:solidFill>
                  <a:schemeClr val="dk1"/>
                </a:solidFill>
                <a:latin typeface="Calibri"/>
                <a:ea typeface="Calibri"/>
                <a:cs typeface="Calibri"/>
                <a:sym typeface="Calibri"/>
              </a:rPr>
              <a:t>: </a:t>
            </a:r>
            <a:r>
              <a:rPr lang="en-US" sz="1200" b="1" i="1" u="sng" strike="noStrike" cap="none">
                <a:solidFill>
                  <a:schemeClr val="dk1"/>
                </a:solidFill>
                <a:latin typeface="Calibri"/>
                <a:ea typeface="Calibri"/>
                <a:cs typeface="Calibri"/>
                <a:sym typeface="Calibri"/>
                <a:hlinkClick r:id="rId4"/>
              </a:rPr>
              <a:t>CC BY: Attribution</a:t>
            </a:r>
            <a:endParaRPr/>
          </a:p>
        </p:txBody>
      </p:sp>
      <p:sp>
        <p:nvSpPr>
          <p:cNvPr id="129" name="Google Shape;129;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03843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Image: Porter</a:t>
            </a:r>
            <a:r>
              <a:rPr lang="en-US"/>
              <a:t> </a:t>
            </a:r>
            <a:r>
              <a:rPr lang="en-US" sz="1200" b="0" i="0" u="none" strike="noStrike" cap="none">
                <a:solidFill>
                  <a:schemeClr val="dk1"/>
                </a:solidFill>
                <a:latin typeface="Calibri"/>
                <a:ea typeface="Calibri"/>
                <a:cs typeface="Calibri"/>
                <a:sym typeface="Calibri"/>
              </a:rPr>
              <a:t>2019s Generic Competitive Strategies. </a:t>
            </a:r>
            <a:r>
              <a:rPr lang="en-US" sz="1200" b="1" i="0" u="none" strike="noStrike" cap="none">
                <a:solidFill>
                  <a:schemeClr val="dk1"/>
                </a:solidFill>
                <a:latin typeface="Calibri"/>
                <a:ea typeface="Calibri"/>
                <a:cs typeface="Calibri"/>
                <a:sym typeface="Calibri"/>
              </a:rPr>
              <a:t>Provided by</a:t>
            </a:r>
            <a:r>
              <a:rPr lang="en-US" sz="1200" b="0" i="0" u="none" strike="noStrike" cap="none">
                <a:solidFill>
                  <a:schemeClr val="dk1"/>
                </a:solidFill>
                <a:latin typeface="Calibri"/>
                <a:ea typeface="Calibri"/>
                <a:cs typeface="Calibri"/>
                <a:sym typeface="Calibri"/>
              </a:rPr>
              <a:t>: Lumen Learning. </a:t>
            </a:r>
            <a:r>
              <a:rPr lang="en-US" sz="1200" b="1" i="0" u="none" strike="noStrike" cap="none">
                <a:solidFill>
                  <a:schemeClr val="dk1"/>
                </a:solidFill>
                <a:latin typeface="Calibri"/>
                <a:ea typeface="Calibri"/>
                <a:cs typeface="Calibri"/>
                <a:sym typeface="Calibri"/>
              </a:rPr>
              <a:t>License</a:t>
            </a:r>
            <a:r>
              <a:rPr lang="en-US" sz="1200" b="0" i="0" u="none" strike="noStrike" cap="none">
                <a:solidFill>
                  <a:schemeClr val="dk1"/>
                </a:solidFill>
                <a:latin typeface="Calibri"/>
                <a:ea typeface="Calibri"/>
                <a:cs typeface="Calibri"/>
                <a:sym typeface="Calibri"/>
              </a:rPr>
              <a:t>: </a:t>
            </a:r>
            <a:r>
              <a:rPr lang="en-US" sz="1200" b="1" i="1" u="sng" strike="noStrike" cap="none">
                <a:solidFill>
                  <a:schemeClr val="dk1"/>
                </a:solidFill>
                <a:latin typeface="Calibri"/>
                <a:ea typeface="Calibri"/>
                <a:cs typeface="Calibri"/>
                <a:sym typeface="Calibri"/>
                <a:hlinkClick r:id="rId3"/>
              </a:rPr>
              <a:t>CC BY: Attribution</a:t>
            </a:r>
            <a:endParaRPr/>
          </a:p>
        </p:txBody>
      </p:sp>
      <p:sp>
        <p:nvSpPr>
          <p:cNvPr id="137" name="Google Shape;137;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0" name="Google Shape;60;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Clr>
                <a:schemeClr val="dk1"/>
              </a:buClr>
              <a:buSzPts val="1200"/>
              <a:buFont typeface="Calibri"/>
              <a:buNone/>
            </a:pPr>
            <a:r>
              <a:rPr lang="en-US"/>
              <a:t>Notes for instructor</a:t>
            </a:r>
            <a:endParaRPr/>
          </a:p>
        </p:txBody>
      </p:sp>
      <p:sp>
        <p:nvSpPr>
          <p:cNvPr id="174" name="Google Shape;174;p2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9409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11" name="Google Shape;41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43125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0" name="Google Shape;1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Image: Maslow's Hierarchy of Needs. </a:t>
            </a:r>
            <a:r>
              <a:rPr lang="en-US" sz="1200" b="1" i="0" u="none" strike="noStrike" cap="none">
                <a:solidFill>
                  <a:schemeClr val="dk1"/>
                </a:solidFill>
                <a:latin typeface="Calibri"/>
                <a:ea typeface="Calibri"/>
                <a:cs typeface="Calibri"/>
                <a:sym typeface="Calibri"/>
              </a:rPr>
              <a:t>Provided by</a:t>
            </a:r>
            <a:r>
              <a:rPr lang="en-US" sz="1200" b="0" i="0" u="none" strike="noStrike" cap="none">
                <a:solidFill>
                  <a:schemeClr val="dk1"/>
                </a:solidFill>
                <a:latin typeface="Calibri"/>
                <a:ea typeface="Calibri"/>
                <a:cs typeface="Calibri"/>
                <a:sym typeface="Calibri"/>
              </a:rPr>
              <a:t>: OpenStax CNX. </a:t>
            </a:r>
            <a:r>
              <a:rPr lang="en-US" sz="1200" b="1" i="0" u="none" strike="noStrike" cap="none">
                <a:solidFill>
                  <a:schemeClr val="dk1"/>
                </a:solidFill>
                <a:latin typeface="Calibri"/>
                <a:ea typeface="Calibri"/>
                <a:cs typeface="Calibri"/>
                <a:sym typeface="Calibri"/>
              </a:rPr>
              <a:t>Located at</a:t>
            </a:r>
            <a:r>
              <a:rPr lang="en-US" sz="1200" b="0" i="0" u="none" strike="noStrike" cap="none">
                <a:solidFill>
                  <a:schemeClr val="dk1"/>
                </a:solidFill>
                <a:latin typeface="Calibri"/>
                <a:ea typeface="Calibri"/>
                <a:cs typeface="Calibri"/>
                <a:sym typeface="Calibri"/>
              </a:rPr>
              <a:t>: </a:t>
            </a:r>
            <a:r>
              <a:rPr lang="en-US" sz="1200" b="1" i="0" u="sng" strike="noStrike" cap="none">
                <a:solidFill>
                  <a:schemeClr val="dk1"/>
                </a:solidFill>
                <a:latin typeface="Calibri"/>
                <a:ea typeface="Calibri"/>
                <a:cs typeface="Calibri"/>
                <a:sym typeface="Calibri"/>
                <a:hlinkClick r:id="rId3"/>
              </a:rPr>
              <a:t>http://cnx.org/contents/Sr8Ev5Og@5.52:MLADqXMi@5/Motivation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a:t>
            </a:r>
            <a:r>
              <a:rPr lang="en-US" sz="1200" b="0" i="0" u="none" strike="noStrike" cap="none">
                <a:solidFill>
                  <a:schemeClr val="dk1"/>
                </a:solidFill>
                <a:latin typeface="Calibri"/>
                <a:ea typeface="Calibri"/>
                <a:cs typeface="Calibri"/>
                <a:sym typeface="Calibri"/>
              </a:rPr>
              <a:t>: </a:t>
            </a:r>
            <a:r>
              <a:rPr lang="en-US" sz="1200" b="1" i="1" u="sng" strike="noStrike" cap="none">
                <a:solidFill>
                  <a:schemeClr val="dk1"/>
                </a:solidFill>
                <a:latin typeface="Calibri"/>
                <a:ea typeface="Calibri"/>
                <a:cs typeface="Calibri"/>
                <a:sym typeface="Calibri"/>
                <a:hlinkClick r:id="rId4"/>
              </a:rPr>
              <a:t>CC BY: Attribution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License Terms</a:t>
            </a:r>
            <a:r>
              <a:rPr lang="en-US" sz="1200" b="0" i="0" u="none" strike="noStrike" cap="none">
                <a:solidFill>
                  <a:schemeClr val="dk1"/>
                </a:solidFill>
                <a:latin typeface="Calibri"/>
                <a:ea typeface="Calibri"/>
                <a:cs typeface="Calibri"/>
                <a:sym typeface="Calibri"/>
              </a:rPr>
              <a:t>: Download for free at http://cnx.org/contents/4abf04bf-93a0-45c3-9cbc-2cefd46e68cc@5.48</a:t>
            </a:r>
            <a:endParaRPr/>
          </a:p>
        </p:txBody>
      </p:sp>
      <p:sp>
        <p:nvSpPr>
          <p:cNvPr id="97" name="Google Shape;97;p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26000" b="-26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xmlns=""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xmlns="" val="288559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xmlns="" val="346254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6" name="Google Shape;20;p4">
            <a:extLst>
              <a:ext uri="{FF2B5EF4-FFF2-40B4-BE49-F238E27FC236}">
                <a16:creationId xmlns:a16="http://schemas.microsoft.com/office/drawing/2014/main" xmlns=""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333654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
        <p:nvSpPr>
          <p:cNvPr id="4" name="Google Shape;20;p4">
            <a:extLst>
              <a:ext uri="{FF2B5EF4-FFF2-40B4-BE49-F238E27FC236}">
                <a16:creationId xmlns:a16="http://schemas.microsoft.com/office/drawing/2014/main" xmlns=""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365148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
        <p:nvSpPr>
          <p:cNvPr id="7" name="Google Shape;20;p4">
            <a:extLst>
              <a:ext uri="{FF2B5EF4-FFF2-40B4-BE49-F238E27FC236}">
                <a16:creationId xmlns:a16="http://schemas.microsoft.com/office/drawing/2014/main" xmlns=""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76439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
        <p:nvSpPr>
          <p:cNvPr id="8" name="Google Shape;20;p4">
            <a:extLst>
              <a:ext uri="{FF2B5EF4-FFF2-40B4-BE49-F238E27FC236}">
                <a16:creationId xmlns:a16="http://schemas.microsoft.com/office/drawing/2014/main" xmlns=""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xmlns="" val="29721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41" name="Google Shape;41;p46"/>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extLst>
      <p:ext uri="{BB962C8B-B14F-4D97-AF65-F5344CB8AC3E}">
        <p14:creationId xmlns:p14="http://schemas.microsoft.com/office/powerpoint/2010/main" xmlns="" val="148535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xmlns="" val="1972748625"/>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slide" Target="slide1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1F7FB"/>
              </a:buClr>
              <a:buSzPts val="5500"/>
              <a:buFont typeface="Century Gothic"/>
              <a:buNone/>
            </a:pPr>
            <a:r>
              <a:rPr lang="en-US"/>
              <a:t>Human Resources Management</a:t>
            </a:r>
            <a:endParaRPr/>
          </a:p>
        </p:txBody>
      </p:sp>
      <p:sp>
        <p:nvSpPr>
          <p:cNvPr id="56" name="Google Shape;56;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marR="0" lvl="0" indent="-406400" algn="ctr" rtl="0">
              <a:lnSpc>
                <a:spcPct val="90000"/>
              </a:lnSpc>
              <a:spcBef>
                <a:spcPts val="750"/>
              </a:spcBef>
              <a:spcAft>
                <a:spcPts val="0"/>
              </a:spcAft>
              <a:buClr>
                <a:srgbClr val="F1F7FB"/>
              </a:buClr>
              <a:buSzPts val="2400"/>
              <a:buFont typeface="Arial"/>
              <a:buNone/>
            </a:pPr>
            <a:r>
              <a:rPr lang="en-US"/>
              <a:t>Module 2: Human Resource Strategy and Planning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Practice Question 1</a:t>
            </a:r>
            <a:endParaRPr/>
          </a:p>
        </p:txBody>
      </p:sp>
      <p:sp>
        <p:nvSpPr>
          <p:cNvPr id="113" name="Google Shape;113;p10"/>
          <p:cNvSpPr txBox="1">
            <a:spLocks noGrp="1"/>
          </p:cNvSpPr>
          <p:nvPr>
            <p:ph type="body" idx="1"/>
          </p:nvPr>
        </p:nvSpPr>
        <p:spPr>
          <a:xfrm>
            <a:off x="1085850" y="1825625"/>
            <a:ext cx="10267950" cy="4351338"/>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750"/>
              </a:spcBef>
              <a:spcAft>
                <a:spcPts val="0"/>
              </a:spcAft>
              <a:buSzPts val="2800"/>
              <a:buNone/>
            </a:pPr>
            <a:r>
              <a:rPr lang="en-US" sz="2400"/>
              <a:t>Margie is working with others in the HR department to implement a learning organization focus. What is one thing that she might include? </a:t>
            </a:r>
            <a:endParaRPr/>
          </a:p>
          <a:p>
            <a:pPr marL="6350" lvl="0" indent="-6350" algn="l" rtl="0">
              <a:lnSpc>
                <a:spcPct val="90000"/>
              </a:lnSpc>
              <a:spcBef>
                <a:spcPts val="750"/>
              </a:spcBef>
              <a:spcAft>
                <a:spcPts val="0"/>
              </a:spcAft>
              <a:buSzPts val="2800"/>
              <a:buNone/>
            </a:pPr>
            <a:endParaRPr sz="2400"/>
          </a:p>
          <a:p>
            <a:pPr marL="457200" lvl="0" indent="-457200" algn="l" rtl="0">
              <a:lnSpc>
                <a:spcPct val="90000"/>
              </a:lnSpc>
              <a:spcBef>
                <a:spcPts val="750"/>
              </a:spcBef>
              <a:spcAft>
                <a:spcPts val="0"/>
              </a:spcAft>
              <a:buSzPts val="2400"/>
              <a:buFont typeface="Arial"/>
              <a:buAutoNum type="alphaUcPeriod"/>
            </a:pPr>
            <a:r>
              <a:rPr lang="en-US" sz="2400"/>
              <a:t>Defined authority to management to supervise employees</a:t>
            </a:r>
            <a:endParaRPr/>
          </a:p>
          <a:p>
            <a:pPr marL="457200" lvl="0" indent="-457200" algn="l" rtl="0">
              <a:lnSpc>
                <a:spcPct val="90000"/>
              </a:lnSpc>
              <a:spcBef>
                <a:spcPts val="750"/>
              </a:spcBef>
              <a:spcAft>
                <a:spcPts val="0"/>
              </a:spcAft>
              <a:buSzPts val="2400"/>
              <a:buFont typeface="Arial"/>
              <a:buAutoNum type="alphaUcPeriod"/>
            </a:pPr>
            <a:r>
              <a:rPr lang="en-US" sz="2400"/>
              <a:t>Focus on creating group power in each department</a:t>
            </a:r>
            <a:endParaRPr/>
          </a:p>
          <a:p>
            <a:pPr marL="457200" lvl="0" indent="-457200" algn="l" rtl="0">
              <a:lnSpc>
                <a:spcPct val="90000"/>
              </a:lnSpc>
              <a:spcBef>
                <a:spcPts val="750"/>
              </a:spcBef>
              <a:spcAft>
                <a:spcPts val="0"/>
              </a:spcAft>
              <a:buSzPts val="2400"/>
              <a:buFont typeface="Arial"/>
              <a:buAutoNum type="alphaUcPeriod"/>
            </a:pPr>
            <a:r>
              <a:rPr lang="en-US" sz="2400"/>
              <a:t>Identify which needs are important to meet for growth</a:t>
            </a:r>
            <a:endParaRPr/>
          </a:p>
          <a:p>
            <a:pPr marL="457200" lvl="0" indent="-457200" algn="l" rtl="0">
              <a:lnSpc>
                <a:spcPct val="90000"/>
              </a:lnSpc>
              <a:spcBef>
                <a:spcPts val="750"/>
              </a:spcBef>
              <a:spcAft>
                <a:spcPts val="0"/>
              </a:spcAft>
              <a:buSzPts val="2400"/>
              <a:buFont typeface="Arial"/>
              <a:buAutoNum type="alphaUcPeriod"/>
            </a:pPr>
            <a:r>
              <a:rPr lang="en-US" sz="2400"/>
              <a:t>Methods that will tap into people’s capabilities to learn as a team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Difference between Personnel &amp; HR management</a:t>
            </a:r>
            <a:endParaRPr lang="zh-CN" altLang="en-US" dirty="0"/>
          </a:p>
        </p:txBody>
      </p:sp>
      <p:sp>
        <p:nvSpPr>
          <p:cNvPr id="3" name="文本占位符 2"/>
          <p:cNvSpPr>
            <a:spLocks noGrp="1"/>
          </p:cNvSpPr>
          <p:nvPr>
            <p:ph type="body" idx="1"/>
          </p:nvPr>
        </p:nvSpPr>
        <p:spPr/>
        <p:txBody>
          <a:bodyPr/>
          <a:lstStyle/>
          <a:p>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947738" y="1900052"/>
            <a:ext cx="10770007" cy="292912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Strategic Management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Strategic Management</a:t>
            </a:r>
            <a:endParaRPr/>
          </a:p>
        </p:txBody>
      </p:sp>
      <p:sp>
        <p:nvSpPr>
          <p:cNvPr id="124" name="Google Shape;124;p1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200" dirty="0"/>
              <a:t>2.2: Discuss the strategic management process</a:t>
            </a:r>
            <a:endParaRPr dirty="0"/>
          </a:p>
          <a:p>
            <a:pPr marL="582930" lvl="1" indent="0" algn="l" rtl="0">
              <a:lnSpc>
                <a:spcPct val="90000"/>
              </a:lnSpc>
              <a:spcBef>
                <a:spcPts val="375"/>
              </a:spcBef>
              <a:spcAft>
                <a:spcPts val="0"/>
              </a:spcAft>
              <a:buSzPts val="2400"/>
              <a:buNone/>
            </a:pPr>
            <a:r>
              <a:rPr lang="en-US" sz="2200" dirty="0"/>
              <a:t>2.2.1: Describe strategic analysis</a:t>
            </a:r>
            <a:endParaRPr dirty="0"/>
          </a:p>
          <a:p>
            <a:pPr marL="582930" lvl="1" indent="0" algn="l" rtl="0">
              <a:lnSpc>
                <a:spcPct val="90000"/>
              </a:lnSpc>
              <a:spcBef>
                <a:spcPts val="375"/>
              </a:spcBef>
              <a:spcAft>
                <a:spcPts val="0"/>
              </a:spcAft>
              <a:buSzPts val="2400"/>
              <a:buNone/>
            </a:pPr>
            <a:r>
              <a:rPr lang="en-US" sz="2200" dirty="0"/>
              <a:t>2.2.2: Describe strategy formulation</a:t>
            </a:r>
            <a:endParaRPr dirty="0"/>
          </a:p>
          <a:p>
            <a:pPr marL="582930" lvl="1" indent="0" algn="l" rtl="0">
              <a:lnSpc>
                <a:spcPct val="90000"/>
              </a:lnSpc>
              <a:spcBef>
                <a:spcPts val="375"/>
              </a:spcBef>
              <a:spcAft>
                <a:spcPts val="0"/>
              </a:spcAft>
              <a:buSzPts val="2400"/>
              <a:buNone/>
            </a:pPr>
            <a:r>
              <a:rPr lang="en-US" sz="2200" dirty="0"/>
              <a:t>2.2.3: Describe strategy implementation</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838200" y="330200"/>
            <a:ext cx="10515600" cy="9683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Strategic Analysis</a:t>
            </a:r>
            <a:endParaRPr/>
          </a:p>
        </p:txBody>
      </p:sp>
      <p:sp>
        <p:nvSpPr>
          <p:cNvPr id="132" name="Google Shape;132;p13"/>
          <p:cNvSpPr txBox="1">
            <a:spLocks noGrp="1"/>
          </p:cNvSpPr>
          <p:nvPr>
            <p:ph type="body" idx="1"/>
          </p:nvPr>
        </p:nvSpPr>
        <p:spPr>
          <a:xfrm>
            <a:off x="895350" y="1298574"/>
            <a:ext cx="6248400" cy="5176450"/>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200"/>
              <a:t>An organization’s mission is its purpose or reason for existence</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Core values are the formal expression of the organization’s beliefs and what it values</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Core values articulate what an organization stands for and thus inform a range of business decisions</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If there is a disconnect between lived culture and stated values, the culture will undermine efforts to achieve the mission</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The essential situational analysis tool is the SWOT analysis (strengths, weaknesses, opportunities, and threats)</a:t>
            </a:r>
            <a:endParaRPr/>
          </a:p>
          <a:p>
            <a:pPr marL="342900" marR="0" lvl="0" indent="-127000" algn="l" rtl="0">
              <a:lnSpc>
                <a:spcPct val="90000"/>
              </a:lnSpc>
              <a:spcBef>
                <a:spcPts val="750"/>
              </a:spcBef>
              <a:spcAft>
                <a:spcPts val="0"/>
              </a:spcAft>
              <a:buClr>
                <a:schemeClr val="dk1"/>
              </a:buClr>
              <a:buSzPts val="2800"/>
              <a:buFont typeface="Arial"/>
              <a:buNone/>
            </a:pPr>
            <a:endParaRPr sz="2200"/>
          </a:p>
        </p:txBody>
      </p:sp>
      <p:pic>
        <p:nvPicPr>
          <p:cNvPr id="1026" name="Picture 2" descr="SWOT Analysis is made of external and internal factors. External factors are opportunities and threats. They are technology, competition, economic, political, legal, and social trends. Internal factors are strengths and weaknesses. They are financial, technical, competition position, human resources, and product line.">
            <a:extLst>
              <a:ext uri="{FF2B5EF4-FFF2-40B4-BE49-F238E27FC236}">
                <a16:creationId xmlns:a16="http://schemas.microsoft.com/office/drawing/2014/main" xmlns="" id="{8CBBDED7-E637-AE4C-A428-B308C7FA344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00900" y="1114366"/>
            <a:ext cx="4662488" cy="46292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209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838200" y="231778"/>
            <a:ext cx="10515600" cy="88820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Strategy Formulation</a:t>
            </a:r>
            <a:endParaRPr/>
          </a:p>
        </p:txBody>
      </p:sp>
      <p:pic>
        <p:nvPicPr>
          <p:cNvPr id="141" name="Google Shape;141;p14" descr="Competitive Strategies visual chart with the Scope impact on Competitive Advantage"/>
          <p:cNvPicPr preferRelativeResize="0"/>
          <p:nvPr/>
        </p:nvPicPr>
        <p:blipFill rotWithShape="1">
          <a:blip r:embed="rId3">
            <a:alphaModFix/>
          </a:blip>
          <a:srcRect/>
          <a:stretch/>
        </p:blipFill>
        <p:spPr>
          <a:xfrm>
            <a:off x="800100" y="1634332"/>
            <a:ext cx="4292346" cy="4709318"/>
          </a:xfrm>
          <a:prstGeom prst="rect">
            <a:avLst/>
          </a:prstGeom>
          <a:noFill/>
          <a:ln>
            <a:noFill/>
          </a:ln>
        </p:spPr>
      </p:pic>
      <p:sp>
        <p:nvSpPr>
          <p:cNvPr id="140" name="Google Shape;140;p14"/>
          <p:cNvSpPr txBox="1">
            <a:spLocks noGrp="1"/>
          </p:cNvSpPr>
          <p:nvPr>
            <p:ph type="body" idx="1"/>
          </p:nvPr>
        </p:nvSpPr>
        <p:spPr>
          <a:xfrm>
            <a:off x="5276850" y="1119982"/>
            <a:ext cx="6248400" cy="529986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Strategy formulation involves converting the inputs from the strategic analysis into the business plan</a:t>
            </a:r>
            <a:endParaRPr/>
          </a:p>
          <a:p>
            <a:pPr marL="342900" marR="0" lvl="0" indent="-304800" algn="l" rtl="0">
              <a:lnSpc>
                <a:spcPct val="90000"/>
              </a:lnSpc>
              <a:spcBef>
                <a:spcPts val="750"/>
              </a:spcBef>
              <a:spcAft>
                <a:spcPts val="0"/>
              </a:spcAft>
              <a:buClr>
                <a:schemeClr val="dk1"/>
              </a:buClr>
              <a:buSzPts val="2800"/>
              <a:buFont typeface="Arial"/>
              <a:buChar char="•"/>
            </a:pPr>
            <a:r>
              <a:rPr lang="en-US"/>
              <a:t>Michael Porter developed the classic strategy formulation model (Porter’s Generic Competitive Strategies)</a:t>
            </a:r>
            <a:endParaRPr/>
          </a:p>
          <a:p>
            <a:pPr marL="342900" marR="0" lvl="0" indent="-304800" algn="l" rtl="0">
              <a:lnSpc>
                <a:spcPct val="90000"/>
              </a:lnSpc>
              <a:spcBef>
                <a:spcPts val="750"/>
              </a:spcBef>
              <a:spcAft>
                <a:spcPts val="0"/>
              </a:spcAft>
              <a:buClr>
                <a:schemeClr val="dk1"/>
              </a:buClr>
              <a:buSzPts val="2800"/>
              <a:buFont typeface="Arial"/>
              <a:buChar char="•"/>
            </a:pPr>
            <a:r>
              <a:rPr lang="en-US"/>
              <a:t>The organizational goal is to differentiate the firm and its products or services based on one or more attributes that consumers value that it can uniquely deliver</a:t>
            </a:r>
            <a:endParaRPr/>
          </a:p>
          <a:p>
            <a:pPr marL="342900" marR="0" lvl="0" indent="-304800" algn="l" rtl="0">
              <a:lnSpc>
                <a:spcPct val="90000"/>
              </a:lnSpc>
              <a:spcBef>
                <a:spcPts val="750"/>
              </a:spcBef>
              <a:spcAft>
                <a:spcPts val="0"/>
              </a:spcAft>
              <a:buClr>
                <a:schemeClr val="dk1"/>
              </a:buClr>
              <a:buSzPts val="2800"/>
              <a:buFont typeface="Arial"/>
              <a:buChar char="•"/>
            </a:pPr>
            <a:r>
              <a:rPr lang="en-US"/>
              <a:t>A focus strategy has two variants: cost and differentiation</a:t>
            </a:r>
            <a:endParaRPr/>
          </a:p>
          <a:p>
            <a:pPr marL="342900" marR="0" lvl="0" indent="-304800" algn="l" rtl="0">
              <a:lnSpc>
                <a:spcPct val="90000"/>
              </a:lnSpc>
              <a:spcBef>
                <a:spcPts val="750"/>
              </a:spcBef>
              <a:spcAft>
                <a:spcPts val="0"/>
              </a:spcAft>
              <a:buClr>
                <a:schemeClr val="dk1"/>
              </a:buClr>
              <a:buSzPts val="2800"/>
              <a:buFont typeface="Arial"/>
              <a:buChar char="•"/>
            </a:pPr>
            <a:r>
              <a:rPr lang="en-US"/>
              <a:t>Cost focus strategy seeks to be the lowest cost producer in the market segment while differentiation is based on the specific consumer requirements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838200" y="288927"/>
            <a:ext cx="10515600" cy="1006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Strategy Implementation</a:t>
            </a:r>
            <a:endParaRPr/>
          </a:p>
        </p:txBody>
      </p:sp>
      <p:sp>
        <p:nvSpPr>
          <p:cNvPr id="147" name="Google Shape;147;p15"/>
          <p:cNvSpPr txBox="1">
            <a:spLocks noGrp="1"/>
          </p:cNvSpPr>
          <p:nvPr>
            <p:ph type="body" idx="1"/>
          </p:nvPr>
        </p:nvSpPr>
        <p:spPr>
          <a:xfrm>
            <a:off x="1028700" y="1524000"/>
            <a:ext cx="10325100" cy="50292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400"/>
              <a:t>The implementation phase is where the competitive strategy is translated into strategic goals and objectives with associated accountability metrics and timelines</a:t>
            </a:r>
            <a:endParaRPr/>
          </a:p>
          <a:p>
            <a:pPr marL="342900" marR="0" lvl="0" indent="-304800" algn="l" rtl="0">
              <a:lnSpc>
                <a:spcPct val="90000"/>
              </a:lnSpc>
              <a:spcBef>
                <a:spcPts val="750"/>
              </a:spcBef>
              <a:spcAft>
                <a:spcPts val="0"/>
              </a:spcAft>
              <a:buClr>
                <a:schemeClr val="dk1"/>
              </a:buClr>
              <a:buSzPts val="2800"/>
              <a:buFont typeface="Arial"/>
              <a:buChar char="•"/>
            </a:pPr>
            <a:r>
              <a:rPr lang="en-US" sz="2400"/>
              <a:t>The choice of strategy has implications for human resources structure, policies and practices, with alignment being the key to successful implementation</a:t>
            </a:r>
            <a:endParaRPr/>
          </a:p>
          <a:p>
            <a:pPr marL="342900" marR="0" lvl="0" indent="-304800" algn="l" rtl="0">
              <a:lnSpc>
                <a:spcPct val="90000"/>
              </a:lnSpc>
              <a:spcBef>
                <a:spcPts val="750"/>
              </a:spcBef>
              <a:spcAft>
                <a:spcPts val="0"/>
              </a:spcAft>
              <a:buClr>
                <a:schemeClr val="dk1"/>
              </a:buClr>
              <a:buSzPts val="2800"/>
              <a:buFont typeface="Arial"/>
              <a:buChar char="•"/>
            </a:pPr>
            <a:r>
              <a:rPr lang="en-US" sz="2400"/>
              <a:t>For example, the US Government Accountability Office (GAO) shows alignment of strategic goals with objectives</a:t>
            </a:r>
            <a:endParaRPr/>
          </a:p>
          <a:p>
            <a:pPr marL="685800" lvl="1" indent="-285750" algn="l" rtl="0">
              <a:lnSpc>
                <a:spcPct val="90000"/>
              </a:lnSpc>
              <a:spcBef>
                <a:spcPts val="375"/>
              </a:spcBef>
              <a:spcAft>
                <a:spcPts val="0"/>
              </a:spcAft>
              <a:buSzPts val="2400"/>
              <a:buChar char="•"/>
            </a:pPr>
            <a:r>
              <a:rPr lang="en-US" sz="2400"/>
              <a:t>The human capital plan seeks to maximize the value of the GAO by improving the agency’s efficiency and effectiveness as a responsible steward of resources and enhancing knowledge, agility, and response time</a:t>
            </a:r>
            <a:endParaRPr/>
          </a:p>
          <a:p>
            <a:pPr marL="342900" marR="0" lvl="0" indent="-127000" algn="l" rtl="0">
              <a:lnSpc>
                <a:spcPct val="90000"/>
              </a:lnSpc>
              <a:spcBef>
                <a:spcPts val="750"/>
              </a:spcBef>
              <a:spcAft>
                <a:spcPts val="0"/>
              </a:spcAft>
              <a:buClr>
                <a:schemeClr val="dk1"/>
              </a:buClr>
              <a:buSzPts val="2800"/>
              <a:buFont typeface="Arial"/>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Strategic Planning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Strategic Planning</a:t>
            </a:r>
            <a:endParaRPr/>
          </a:p>
        </p:txBody>
      </p:sp>
      <p:sp>
        <p:nvSpPr>
          <p:cNvPr id="157" name="Google Shape;157;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200" dirty="0"/>
              <a:t>2.3: Discuss human resource strategic planning</a:t>
            </a:r>
            <a:endParaRPr dirty="0"/>
          </a:p>
          <a:p>
            <a:pPr marL="582930" lvl="1" indent="0" algn="l" rtl="0">
              <a:lnSpc>
                <a:spcPct val="90000"/>
              </a:lnSpc>
              <a:spcBef>
                <a:spcPts val="375"/>
              </a:spcBef>
              <a:spcAft>
                <a:spcPts val="0"/>
              </a:spcAft>
              <a:buSzPts val="2400"/>
              <a:buNone/>
            </a:pPr>
            <a:r>
              <a:rPr lang="en-US" sz="2200" dirty="0"/>
              <a:t>2.3.1: Describe the role of human resource management in organizational strategic planning</a:t>
            </a:r>
            <a:endParaRPr dirty="0"/>
          </a:p>
          <a:p>
            <a:pPr marL="582930" lvl="1" indent="0" algn="l" rtl="0">
              <a:lnSpc>
                <a:spcPct val="90000"/>
              </a:lnSpc>
              <a:spcBef>
                <a:spcPts val="375"/>
              </a:spcBef>
              <a:spcAft>
                <a:spcPts val="0"/>
              </a:spcAft>
              <a:buSzPts val="2400"/>
              <a:buNone/>
            </a:pPr>
            <a:r>
              <a:rPr lang="en-US" sz="2200" dirty="0"/>
              <a:t>2.3.2: Describe the HR implications of different organizational strategies</a:t>
            </a:r>
            <a:endParaRPr dirty="0"/>
          </a:p>
          <a:p>
            <a:pPr marL="582930" lvl="1" indent="0" algn="l" rtl="0">
              <a:lnSpc>
                <a:spcPct val="90000"/>
              </a:lnSpc>
              <a:spcBef>
                <a:spcPts val="375"/>
              </a:spcBef>
              <a:spcAft>
                <a:spcPts val="0"/>
              </a:spcAft>
              <a:buSzPts val="2400"/>
              <a:buNone/>
            </a:pPr>
            <a:r>
              <a:rPr lang="en-US" sz="2200" dirty="0"/>
              <a:t>2.3.3: Describe the process of human resource planning</a:t>
            </a:r>
            <a:endParaRPr dirty="0"/>
          </a:p>
          <a:p>
            <a:pPr marL="582930" lvl="1" indent="0" algn="l" rtl="0">
              <a:lnSpc>
                <a:spcPct val="90000"/>
              </a:lnSpc>
              <a:spcBef>
                <a:spcPts val="375"/>
              </a:spcBef>
              <a:spcAft>
                <a:spcPts val="0"/>
              </a:spcAft>
              <a:buSzPts val="2400"/>
              <a:buNone/>
            </a:pPr>
            <a:endParaRPr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Identify Strategic HR Issues</a:t>
            </a:r>
            <a:r>
              <a:rPr lang="en-US" dirty="0" smtClean="0"/>
              <a:t> </a:t>
            </a:r>
            <a:endParaRPr lang="zh-CN" altLang="en-US" dirty="0"/>
          </a:p>
        </p:txBody>
      </p:sp>
      <p:sp>
        <p:nvSpPr>
          <p:cNvPr id="3" name="文本占位符 2"/>
          <p:cNvSpPr>
            <a:spLocks noGrp="1"/>
          </p:cNvSpPr>
          <p:nvPr>
            <p:ph type="body" idx="1"/>
          </p:nvPr>
        </p:nvSpPr>
        <p:spPr/>
        <p:txBody>
          <a:bodyPr/>
          <a:lstStyle/>
          <a:p>
            <a:r>
              <a:rPr lang="en-US" dirty="0" smtClean="0"/>
              <a:t>Many organizations and departments will use a strategic planning tool that identifies strengths, weaknesses</a:t>
            </a:r>
            <a:r>
              <a:rPr lang="en-US" dirty="0" smtClean="0"/>
              <a:t>, opportunities</a:t>
            </a:r>
            <a:r>
              <a:rPr lang="en-US" dirty="0" smtClean="0"/>
              <a:t>, and threats (SWOT analysis) to determine some of the issues they are facing</a:t>
            </a:r>
            <a:r>
              <a:rPr lang="en-US" dirty="0" smtClean="0"/>
              <a:t>.</a:t>
            </a:r>
          </a:p>
          <a:p>
            <a:r>
              <a:rPr lang="en-US" dirty="0" smtClean="0"/>
              <a:t> </a:t>
            </a:r>
            <a:r>
              <a:rPr lang="en-US" dirty="0" smtClean="0"/>
              <a:t>Once the alignment of the company SWOT is completed, HR can develop its own SWOT analysis to </a:t>
            </a:r>
            <a:r>
              <a:rPr lang="en-US" dirty="0" smtClean="0"/>
              <a:t>determine the </a:t>
            </a:r>
            <a:r>
              <a:rPr lang="en-US" dirty="0" smtClean="0"/>
              <a:t>gaps between HR’s strategic plan and the company’s strategic plan. </a:t>
            </a:r>
            <a:endParaRPr lang="en-US" dirty="0" smtClean="0"/>
          </a:p>
          <a:p>
            <a:r>
              <a:rPr lang="en-US" dirty="0" smtClean="0"/>
              <a:t>Based on the data gathered in the last step, the HRM manager should prioritize the goals and then put action </a:t>
            </a:r>
            <a:r>
              <a:rPr lang="en-US" dirty="0" smtClean="0"/>
              <a:t>plans together </a:t>
            </a:r>
            <a:r>
              <a:rPr lang="en-US" dirty="0" smtClean="0"/>
              <a:t>to deal with these challenges. </a:t>
            </a:r>
            <a:endParaRPr lang="en-US" dirty="0" smtClean="0"/>
          </a:p>
          <a:p>
            <a:r>
              <a:rPr lang="en-US" dirty="0" smtClean="0"/>
              <a:t>Writing the HR plan</a:t>
            </a:r>
            <a:r>
              <a:rPr lang="en-US" dirty="0" smtClean="0"/>
              <a:t/>
            </a:r>
            <a:br>
              <a:rPr lang="en-US" dirty="0" smtClean="0"/>
            </a:br>
            <a:r>
              <a:rPr lang="en-US" dirty="0" smtClean="0"/>
              <a:t/>
            </a:r>
            <a:br>
              <a:rPr lang="en-US" dirty="0" smtClean="0"/>
            </a:br>
            <a:r>
              <a:rPr lang="en-US" dirty="0" smtClean="0"/>
              <a:t/>
            </a:r>
            <a:br>
              <a:rPr lang="en-US" dirty="0" smtClean="0"/>
            </a:b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2"/>
          <p:cNvSpPr txBox="1">
            <a:spLocks noGrp="1"/>
          </p:cNvSpPr>
          <p:nvPr>
            <p:ph type="title"/>
          </p:nvPr>
        </p:nvSpPr>
        <p:spPr>
          <a:xfrm>
            <a:off x="838200" y="496887"/>
            <a:ext cx="10515600" cy="1325563"/>
          </a:xfrm>
          <a:prstGeom prst="rect">
            <a:avLst/>
          </a:prstGeom>
          <a:noFill/>
          <a:ln>
            <a:noFill/>
          </a:ln>
        </p:spPr>
        <p:txBody>
          <a:bodyPr spcFirstLastPara="1" wrap="square" lIns="91425" tIns="45700" rIns="91425" bIns="45700" anchor="ctr" anchorCtr="0">
            <a:noAutofit/>
          </a:bodyPr>
          <a:lstStyle/>
          <a:p>
            <a:pPr marL="38100" lvl="0" indent="0" algn="l" rtl="0">
              <a:lnSpc>
                <a:spcPct val="90000"/>
              </a:lnSpc>
              <a:spcBef>
                <a:spcPts val="0"/>
              </a:spcBef>
              <a:spcAft>
                <a:spcPts val="0"/>
              </a:spcAft>
              <a:buSzPts val="4400"/>
              <a:buNone/>
            </a:pPr>
            <a:r>
              <a:rPr lang="en-US"/>
              <a:t>Module Learning Outcomes</a:t>
            </a:r>
            <a:endParaRPr/>
          </a:p>
        </p:txBody>
      </p:sp>
      <p:sp>
        <p:nvSpPr>
          <p:cNvPr id="62" name="Google Shape;62;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200" dirty="0"/>
              <a:t>Discuss how management theory, strategic analysis, competitive strategy and execution impact human resource management strategy and planning.</a:t>
            </a:r>
            <a:endParaRPr dirty="0"/>
          </a:p>
          <a:p>
            <a:pPr marL="38100" lvl="0" indent="0" algn="l" rtl="0">
              <a:lnSpc>
                <a:spcPct val="90000"/>
              </a:lnSpc>
              <a:spcBef>
                <a:spcPts val="750"/>
              </a:spcBef>
              <a:spcAft>
                <a:spcPts val="0"/>
              </a:spcAft>
              <a:buSzPts val="2800"/>
              <a:buNone/>
            </a:pPr>
            <a:endParaRPr sz="2200" dirty="0"/>
          </a:p>
          <a:p>
            <a:pPr marL="932688" lvl="0" indent="-457200" algn="l" rtl="0">
              <a:lnSpc>
                <a:spcPct val="90000"/>
              </a:lnSpc>
              <a:spcBef>
                <a:spcPts val="375"/>
              </a:spcBef>
              <a:spcAft>
                <a:spcPts val="0"/>
              </a:spcAft>
              <a:buSzPts val="2800"/>
              <a:buNone/>
            </a:pPr>
            <a:r>
              <a:rPr lang="en-US" sz="2200" u="sng" dirty="0">
                <a:solidFill>
                  <a:schemeClr val="hlink"/>
                </a:solidFill>
                <a:hlinkClick r:id="rId3" action="ppaction://hlinksldjump"/>
              </a:rPr>
              <a:t>2.1: Discuss the </a:t>
            </a:r>
            <a:r>
              <a:rPr lang="en-US" sz="2200" u="sng" dirty="0">
                <a:solidFill>
                  <a:schemeClr val="hlink"/>
                </a:solidFill>
                <a:hlinkClick r:id="rId4" action="ppaction://hlinksldjump"/>
              </a:rPr>
              <a:t>foundations of human resource management</a:t>
            </a:r>
            <a:endParaRPr sz="2200" dirty="0"/>
          </a:p>
          <a:p>
            <a:pPr marL="932688" lvl="0" indent="-457200" algn="l" rtl="0">
              <a:lnSpc>
                <a:spcPct val="90000"/>
              </a:lnSpc>
              <a:spcBef>
                <a:spcPts val="375"/>
              </a:spcBef>
              <a:spcAft>
                <a:spcPts val="0"/>
              </a:spcAft>
              <a:buSzPts val="2800"/>
              <a:buNone/>
            </a:pPr>
            <a:r>
              <a:rPr lang="en-US" sz="2200" u="sng" dirty="0">
                <a:solidFill>
                  <a:schemeClr val="hlink"/>
                </a:solidFill>
                <a:hlinkClick r:id="rId5" action="ppaction://hlinksldjump"/>
              </a:rPr>
              <a:t>2.2: Discuss the strategic management process</a:t>
            </a:r>
            <a:endParaRPr sz="2200" dirty="0"/>
          </a:p>
          <a:p>
            <a:pPr marL="932688" lvl="0" indent="-457200" algn="l" rtl="0">
              <a:lnSpc>
                <a:spcPct val="90000"/>
              </a:lnSpc>
              <a:spcBef>
                <a:spcPts val="375"/>
              </a:spcBef>
              <a:spcAft>
                <a:spcPts val="0"/>
              </a:spcAft>
              <a:buSzPts val="2800"/>
              <a:buNone/>
            </a:pPr>
            <a:r>
              <a:rPr lang="en-US" sz="2200" u="sng" dirty="0">
                <a:solidFill>
                  <a:schemeClr val="hlink"/>
                </a:solidFill>
                <a:hlinkClick r:id="rId6" action="ppaction://hlinksldjump"/>
              </a:rPr>
              <a:t>2.3: </a:t>
            </a:r>
            <a:r>
              <a:rPr lang="en-US" sz="2200" u="sng" dirty="0">
                <a:solidFill>
                  <a:schemeClr val="hlink"/>
                </a:solidFill>
                <a:hlinkClick r:id="rId7" action="ppaction://hlinksldjump"/>
              </a:rPr>
              <a:t>Discuss human resource strategic planning</a:t>
            </a: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838200" y="136527"/>
            <a:ext cx="10515600" cy="12350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Organizational Strategic Planning</a:t>
            </a:r>
            <a:endParaRPr/>
          </a:p>
        </p:txBody>
      </p:sp>
      <p:sp>
        <p:nvSpPr>
          <p:cNvPr id="164" name="Google Shape;164;p18"/>
          <p:cNvSpPr txBox="1">
            <a:spLocks noGrp="1"/>
          </p:cNvSpPr>
          <p:nvPr>
            <p:ph type="body" idx="1"/>
          </p:nvPr>
        </p:nvSpPr>
        <p:spPr>
          <a:xfrm>
            <a:off x="990600" y="1162049"/>
            <a:ext cx="10687050" cy="5559423"/>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200"/>
              <a:t>Human resource management plays an instrumental role in both the development and implementation of organizational strategy</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HR also provides insight into external human capital risks and opportunities based on their evaluation of legal, market, societal, technological, and geopolitical factors</a:t>
            </a:r>
            <a:endParaRPr/>
          </a:p>
          <a:p>
            <a:pPr marL="342900" marR="0" lvl="0" indent="-304800" algn="l" rtl="0">
              <a:lnSpc>
                <a:spcPct val="90000"/>
              </a:lnSpc>
              <a:spcBef>
                <a:spcPts val="750"/>
              </a:spcBef>
              <a:spcAft>
                <a:spcPts val="0"/>
              </a:spcAft>
              <a:buClr>
                <a:schemeClr val="dk1"/>
              </a:buClr>
              <a:buSzPts val="2800"/>
              <a:buFont typeface="Arial"/>
              <a:buChar char="•"/>
            </a:pPr>
            <a:r>
              <a:rPr lang="en-US" sz="2200" b="1"/>
              <a:t>Attracting, Retaining, &amp; Developing Critical Talent: </a:t>
            </a:r>
            <a:r>
              <a:rPr lang="en-US" sz="2200"/>
              <a:t>Recruiting and selecting talent, develop capabilities of current talent, address needs/interests of multigenerational workforce</a:t>
            </a:r>
            <a:endParaRPr/>
          </a:p>
          <a:p>
            <a:pPr marL="342900" marR="0" lvl="0" indent="-304800" algn="l" rtl="0">
              <a:lnSpc>
                <a:spcPct val="90000"/>
              </a:lnSpc>
              <a:spcBef>
                <a:spcPts val="750"/>
              </a:spcBef>
              <a:spcAft>
                <a:spcPts val="0"/>
              </a:spcAft>
              <a:buClr>
                <a:schemeClr val="dk1"/>
              </a:buClr>
              <a:buSzPts val="2800"/>
              <a:buFont typeface="Arial"/>
              <a:buChar char="•"/>
            </a:pPr>
            <a:r>
              <a:rPr lang="en-US" sz="2200" b="1"/>
              <a:t>Building high performance work organizations: </a:t>
            </a:r>
            <a:r>
              <a:rPr lang="en-US" sz="2200"/>
              <a:t>establish accountability for business results, align reward systems with priorities, build values and principles for long-term growth</a:t>
            </a:r>
            <a:endParaRPr/>
          </a:p>
          <a:p>
            <a:pPr marL="342900" marR="0" lvl="0" indent="-304800" algn="l" rtl="0">
              <a:lnSpc>
                <a:spcPct val="90000"/>
              </a:lnSpc>
              <a:spcBef>
                <a:spcPts val="750"/>
              </a:spcBef>
              <a:spcAft>
                <a:spcPts val="0"/>
              </a:spcAft>
              <a:buClr>
                <a:schemeClr val="dk1"/>
              </a:buClr>
              <a:buSzPts val="2800"/>
              <a:buFont typeface="Arial"/>
              <a:buChar char="•"/>
            </a:pPr>
            <a:r>
              <a:rPr lang="en-US" sz="2200" b="1"/>
              <a:t>Aligning people with the business: </a:t>
            </a:r>
            <a:r>
              <a:rPr lang="en-US" sz="2200"/>
              <a:t>Involve employees in business planning, building more effective communication and coaching, focus efforts on growth, markets, and customer retention</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An organization’s go-to-market strategy has implications for the organization’s structure and HR systems, policies, and practices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838200" y="30164"/>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The Process of Human Resources Planning</a:t>
            </a:r>
            <a:endParaRPr/>
          </a:p>
        </p:txBody>
      </p:sp>
      <p:sp>
        <p:nvSpPr>
          <p:cNvPr id="170" name="Google Shape;170;p19"/>
          <p:cNvSpPr txBox="1">
            <a:spLocks noGrp="1"/>
          </p:cNvSpPr>
          <p:nvPr>
            <p:ph type="body" idx="1"/>
          </p:nvPr>
        </p:nvSpPr>
        <p:spPr>
          <a:xfrm>
            <a:off x="838200" y="1162050"/>
            <a:ext cx="10782300" cy="53340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200"/>
              <a:t>HR Management is responsible for developing human capital strategies that align with the organization’s mission, goals, and objectives</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HR strategy sets the direction for all key areas including hiring, performance management, compensation, and training &amp; development</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Essential elements of personnel management include:</a:t>
            </a:r>
            <a:endParaRPr/>
          </a:p>
          <a:p>
            <a:pPr marL="685800" lvl="1" indent="-285750" algn="l" rtl="0">
              <a:lnSpc>
                <a:spcPct val="90000"/>
              </a:lnSpc>
              <a:spcBef>
                <a:spcPts val="375"/>
              </a:spcBef>
              <a:spcAft>
                <a:spcPts val="0"/>
              </a:spcAft>
              <a:buSzPts val="2400"/>
              <a:buChar char="•"/>
            </a:pPr>
            <a:r>
              <a:rPr lang="en-US" sz="2200"/>
              <a:t>A clearly understood strategic direction</a:t>
            </a:r>
            <a:endParaRPr/>
          </a:p>
          <a:p>
            <a:pPr marL="685800" lvl="1" indent="-285750" algn="l" rtl="0">
              <a:lnSpc>
                <a:spcPct val="90000"/>
              </a:lnSpc>
              <a:spcBef>
                <a:spcPts val="375"/>
              </a:spcBef>
              <a:spcAft>
                <a:spcPts val="0"/>
              </a:spcAft>
              <a:buSzPts val="2400"/>
              <a:buChar char="•"/>
            </a:pPr>
            <a:r>
              <a:rPr lang="en-US" sz="2200"/>
              <a:t>Customer and stakeholder human capital management outcomes/goals</a:t>
            </a:r>
            <a:endParaRPr/>
          </a:p>
          <a:p>
            <a:pPr marL="685800" lvl="1" indent="-285750" algn="l" rtl="0">
              <a:lnSpc>
                <a:spcPct val="90000"/>
              </a:lnSpc>
              <a:spcBef>
                <a:spcPts val="375"/>
              </a:spcBef>
              <a:spcAft>
                <a:spcPts val="0"/>
              </a:spcAft>
              <a:buSzPts val="2400"/>
              <a:buChar char="•"/>
            </a:pPr>
            <a:r>
              <a:rPr lang="en-US" sz="2200"/>
              <a:t>Strategies/objectives for accomplishing the goals</a:t>
            </a:r>
            <a:endParaRPr/>
          </a:p>
          <a:p>
            <a:pPr marL="685800" lvl="1" indent="-285750" algn="l" rtl="0">
              <a:lnSpc>
                <a:spcPct val="90000"/>
              </a:lnSpc>
              <a:spcBef>
                <a:spcPts val="375"/>
              </a:spcBef>
              <a:spcAft>
                <a:spcPts val="0"/>
              </a:spcAft>
              <a:buSzPts val="2400"/>
              <a:buChar char="•"/>
            </a:pPr>
            <a:r>
              <a:rPr lang="en-US" sz="2200"/>
              <a:t>Implementation plan</a:t>
            </a:r>
            <a:endParaRPr/>
          </a:p>
          <a:p>
            <a:pPr marL="685800" lvl="1" indent="-285750" algn="l" rtl="0">
              <a:lnSpc>
                <a:spcPct val="90000"/>
              </a:lnSpc>
              <a:spcBef>
                <a:spcPts val="375"/>
              </a:spcBef>
              <a:spcAft>
                <a:spcPts val="0"/>
              </a:spcAft>
              <a:buSzPts val="2400"/>
              <a:buChar char="•"/>
            </a:pPr>
            <a:r>
              <a:rPr lang="en-US" sz="2200"/>
              <a:t>Communication/change management plan</a:t>
            </a:r>
            <a:endParaRPr/>
          </a:p>
          <a:p>
            <a:pPr marL="685800" lvl="1" indent="-285750" algn="l" rtl="0">
              <a:lnSpc>
                <a:spcPct val="90000"/>
              </a:lnSpc>
              <a:spcBef>
                <a:spcPts val="375"/>
              </a:spcBef>
              <a:spcAft>
                <a:spcPts val="0"/>
              </a:spcAft>
              <a:buSzPts val="2400"/>
              <a:buChar char="•"/>
            </a:pPr>
            <a:r>
              <a:rPr lang="en-US" sz="2200"/>
              <a:t>Accountability system</a:t>
            </a:r>
            <a:endParaRPr/>
          </a:p>
          <a:p>
            <a:pPr marL="342900" marR="0" lvl="0" indent="-304800" algn="l" rtl="0">
              <a:lnSpc>
                <a:spcPct val="90000"/>
              </a:lnSpc>
              <a:spcBef>
                <a:spcPts val="750"/>
              </a:spcBef>
              <a:spcAft>
                <a:spcPts val="0"/>
              </a:spcAft>
              <a:buClr>
                <a:schemeClr val="dk1"/>
              </a:buClr>
              <a:buSzPts val="2800"/>
              <a:buFont typeface="Arial"/>
              <a:buChar char="•"/>
            </a:pPr>
            <a:r>
              <a:rPr lang="en-US" sz="2200"/>
              <a:t>Data collection should support the identification of key themes associated with gaps between current and desired workforce and human capital functions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six parts of the </a:t>
            </a:r>
            <a:r>
              <a:rPr lang="en-US" dirty="0" smtClean="0"/>
              <a:t/>
            </a:r>
            <a:br>
              <a:rPr lang="en-US" dirty="0" smtClean="0"/>
            </a:br>
            <a:r>
              <a:rPr lang="en-US" dirty="0" smtClean="0"/>
              <a:t>HRM </a:t>
            </a:r>
            <a:r>
              <a:rPr lang="en-US" dirty="0" smtClean="0"/>
              <a:t>plan </a:t>
            </a:r>
            <a:endParaRPr lang="zh-CN" altLang="en-US" dirty="0"/>
          </a:p>
        </p:txBody>
      </p:sp>
      <p:sp>
        <p:nvSpPr>
          <p:cNvPr id="3" name="文本占位符 2"/>
          <p:cNvSpPr>
            <a:spLocks noGrp="1"/>
          </p:cNvSpPr>
          <p:nvPr>
            <p:ph type="body" idx="1"/>
          </p:nvPr>
        </p:nvSpPr>
        <p:spPr/>
        <p:txBody>
          <a:bodyPr/>
          <a:lstStyle/>
          <a:p>
            <a:pPr marL="495300" indent="-457200">
              <a:buAutoNum type="arabicPeriod"/>
            </a:pPr>
            <a:r>
              <a:rPr lang="en-US" b="1" dirty="0" smtClean="0"/>
              <a:t>Determine </a:t>
            </a:r>
            <a:r>
              <a:rPr lang="en-US" b="1" dirty="0" smtClean="0"/>
              <a:t>human resource needs. </a:t>
            </a:r>
            <a:endParaRPr lang="en-US" b="1" dirty="0" smtClean="0"/>
          </a:p>
          <a:p>
            <a:pPr marL="495300" indent="-457200">
              <a:buAutoNum type="arabicPeriod"/>
            </a:pPr>
            <a:r>
              <a:rPr lang="en-US" b="1" dirty="0" smtClean="0"/>
              <a:t>Determine </a:t>
            </a:r>
            <a:r>
              <a:rPr lang="en-US" b="1" dirty="0" smtClean="0"/>
              <a:t>recruiting strategy. </a:t>
            </a:r>
            <a:endParaRPr lang="en-US" b="1" dirty="0" smtClean="0"/>
          </a:p>
          <a:p>
            <a:pPr marL="495300" indent="-457200">
              <a:buAutoNum type="arabicPeriod"/>
            </a:pPr>
            <a:r>
              <a:rPr lang="en-US" b="1" dirty="0" smtClean="0"/>
              <a:t>Select </a:t>
            </a:r>
            <a:r>
              <a:rPr lang="en-US" b="1" dirty="0" smtClean="0"/>
              <a:t>employees. </a:t>
            </a:r>
            <a:endParaRPr lang="en-US" b="1" dirty="0" smtClean="0"/>
          </a:p>
          <a:p>
            <a:pPr marL="495300" indent="-457200">
              <a:buAutoNum type="arabicPeriod"/>
            </a:pPr>
            <a:r>
              <a:rPr lang="en-US" b="1" dirty="0" smtClean="0"/>
              <a:t>Develop </a:t>
            </a:r>
            <a:r>
              <a:rPr lang="en-US" b="1" dirty="0" smtClean="0"/>
              <a:t>training. </a:t>
            </a:r>
            <a:endParaRPr lang="en-US" b="1" dirty="0" smtClean="0"/>
          </a:p>
          <a:p>
            <a:pPr marL="495300" indent="-457200">
              <a:buAutoNum type="arabicPeriod"/>
            </a:pPr>
            <a:r>
              <a:rPr lang="en-US" b="1" dirty="0" smtClean="0"/>
              <a:t>Determine compensation</a:t>
            </a:r>
          </a:p>
          <a:p>
            <a:pPr marL="495300" indent="-457200">
              <a:buAutoNum type="arabicPeriod"/>
            </a:pPr>
            <a:r>
              <a:rPr lang="en-US" b="1" dirty="0" smtClean="0"/>
              <a:t>Appraise </a:t>
            </a:r>
            <a:r>
              <a:rPr lang="en-US" b="1" dirty="0" smtClean="0"/>
              <a:t>performance. </a:t>
            </a:r>
            <a:r>
              <a:rPr lang="en-US" dirty="0" smtClean="0"/>
              <a:t/>
            </a:r>
            <a:br>
              <a:rPr lang="en-US" dirty="0" smtClean="0"/>
            </a:br>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6052251" y="213756"/>
            <a:ext cx="5645150" cy="664424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Class Activity: Strategic Planning</a:t>
            </a:r>
            <a:endParaRPr dirty="0"/>
          </a:p>
        </p:txBody>
      </p:sp>
      <p:sp>
        <p:nvSpPr>
          <p:cNvPr id="177" name="Google Shape;177;p20"/>
          <p:cNvSpPr txBox="1">
            <a:spLocks noGrp="1"/>
          </p:cNvSpPr>
          <p:nvPr>
            <p:ph type="body" idx="1"/>
          </p:nvPr>
        </p:nvSpPr>
        <p:spPr>
          <a:xfrm>
            <a:off x="1047750" y="1143000"/>
            <a:ext cx="10515600" cy="5429250"/>
          </a:xfrm>
          <a:prstGeom prst="rect">
            <a:avLst/>
          </a:prstGeom>
          <a:noFill/>
          <a:ln>
            <a:noFill/>
          </a:ln>
        </p:spPr>
        <p:txBody>
          <a:bodyPr spcFirstLastPara="1" wrap="square" lIns="91425" tIns="45700" rIns="91425" bIns="45700" anchor="t" anchorCtr="0">
            <a:noAutofit/>
          </a:bodyPr>
          <a:lstStyle/>
          <a:p>
            <a:pPr marL="342900" indent="-304800"/>
            <a:r>
              <a:rPr lang="en-US" sz="2000" dirty="0"/>
              <a:t>Divide into groups of 3–4 people</a:t>
            </a:r>
          </a:p>
          <a:p>
            <a:pPr marL="342900" lvl="0" indent="-304800" algn="l" rtl="0">
              <a:lnSpc>
                <a:spcPct val="90000"/>
              </a:lnSpc>
              <a:spcBef>
                <a:spcPts val="750"/>
              </a:spcBef>
              <a:spcAft>
                <a:spcPts val="0"/>
              </a:spcAft>
              <a:buSzPts val="2800"/>
              <a:buChar char="•"/>
            </a:pPr>
            <a:r>
              <a:rPr lang="en-US" sz="2000" dirty="0"/>
              <a:t>Consider the following essential elements for a personnel management planning guide:</a:t>
            </a:r>
            <a:endParaRPr sz="2000" dirty="0"/>
          </a:p>
          <a:p>
            <a:pPr marL="685800" lvl="1" indent="-285750" algn="l" rtl="0">
              <a:lnSpc>
                <a:spcPct val="90000"/>
              </a:lnSpc>
              <a:spcBef>
                <a:spcPts val="375"/>
              </a:spcBef>
              <a:spcAft>
                <a:spcPts val="0"/>
              </a:spcAft>
              <a:buSzPts val="2400"/>
              <a:buChar char="•"/>
            </a:pPr>
            <a:r>
              <a:rPr lang="en-US" dirty="0"/>
              <a:t>A clearly understood strategic direction</a:t>
            </a:r>
            <a:endParaRPr dirty="0"/>
          </a:p>
          <a:p>
            <a:pPr marL="685800" lvl="1" indent="-285750" algn="l" rtl="0">
              <a:lnSpc>
                <a:spcPct val="90000"/>
              </a:lnSpc>
              <a:spcBef>
                <a:spcPts val="375"/>
              </a:spcBef>
              <a:spcAft>
                <a:spcPts val="0"/>
              </a:spcAft>
              <a:buSzPts val="2400"/>
              <a:buChar char="•"/>
            </a:pPr>
            <a:r>
              <a:rPr lang="en-US" dirty="0"/>
              <a:t>Customer and stakeholder human capital management outcomes/goals</a:t>
            </a:r>
            <a:endParaRPr dirty="0"/>
          </a:p>
          <a:p>
            <a:pPr marL="685800" lvl="1" indent="-285750" algn="l" rtl="0">
              <a:lnSpc>
                <a:spcPct val="90000"/>
              </a:lnSpc>
              <a:spcBef>
                <a:spcPts val="375"/>
              </a:spcBef>
              <a:spcAft>
                <a:spcPts val="0"/>
              </a:spcAft>
              <a:buSzPts val="2400"/>
              <a:buChar char="•"/>
            </a:pPr>
            <a:r>
              <a:rPr lang="en-US" dirty="0"/>
              <a:t>Strategies/objectives for accomplishing the goals</a:t>
            </a:r>
            <a:endParaRPr dirty="0"/>
          </a:p>
          <a:p>
            <a:pPr marL="685800" lvl="1" indent="-285750" algn="l" rtl="0">
              <a:lnSpc>
                <a:spcPct val="90000"/>
              </a:lnSpc>
              <a:spcBef>
                <a:spcPts val="375"/>
              </a:spcBef>
              <a:spcAft>
                <a:spcPts val="0"/>
              </a:spcAft>
              <a:buSzPts val="2400"/>
              <a:buChar char="•"/>
            </a:pPr>
            <a:r>
              <a:rPr lang="en-US" dirty="0"/>
              <a:t>An implementation plan</a:t>
            </a:r>
            <a:endParaRPr dirty="0"/>
          </a:p>
          <a:p>
            <a:pPr marL="685800" lvl="1" indent="-285750" algn="l" rtl="0">
              <a:lnSpc>
                <a:spcPct val="90000"/>
              </a:lnSpc>
              <a:spcBef>
                <a:spcPts val="375"/>
              </a:spcBef>
              <a:spcAft>
                <a:spcPts val="0"/>
              </a:spcAft>
              <a:buSzPts val="2400"/>
              <a:buChar char="•"/>
            </a:pPr>
            <a:r>
              <a:rPr lang="en-US" dirty="0"/>
              <a:t>A communication/change management plan, if needed</a:t>
            </a:r>
            <a:endParaRPr dirty="0"/>
          </a:p>
          <a:p>
            <a:pPr marL="685800" lvl="1" indent="-285750" algn="l" rtl="0">
              <a:lnSpc>
                <a:spcPct val="90000"/>
              </a:lnSpc>
              <a:spcBef>
                <a:spcPts val="375"/>
              </a:spcBef>
              <a:spcAft>
                <a:spcPts val="0"/>
              </a:spcAft>
              <a:buSzPts val="2400"/>
              <a:buChar char="•"/>
            </a:pPr>
            <a:r>
              <a:rPr lang="en-US" dirty="0"/>
              <a:t>An accountability system</a:t>
            </a:r>
            <a:endParaRPr dirty="0"/>
          </a:p>
          <a:p>
            <a:pPr marL="342900" lvl="0" indent="-304800" algn="l" rtl="0">
              <a:lnSpc>
                <a:spcPct val="90000"/>
              </a:lnSpc>
              <a:spcBef>
                <a:spcPts val="750"/>
              </a:spcBef>
              <a:spcAft>
                <a:spcPts val="0"/>
              </a:spcAft>
              <a:buSzPts val="2800"/>
              <a:buChar char="•"/>
            </a:pPr>
            <a:r>
              <a:rPr lang="en-US" sz="2000" dirty="0"/>
              <a:t>Pick at least two elements and discuss how you would approach this in your current organization or a well-known public company thinking about how the organization currently approaches personnel management planning</a:t>
            </a:r>
            <a:endParaRPr sz="2000" dirty="0"/>
          </a:p>
          <a:p>
            <a:pPr marL="342900" lvl="0" indent="-304800" algn="l" rtl="0">
              <a:lnSpc>
                <a:spcPct val="90000"/>
              </a:lnSpc>
              <a:spcBef>
                <a:spcPts val="750"/>
              </a:spcBef>
              <a:spcAft>
                <a:spcPts val="0"/>
              </a:spcAft>
              <a:buSzPts val="2800"/>
              <a:buChar char="•"/>
            </a:pPr>
            <a:r>
              <a:rPr lang="en-US" sz="2000" dirty="0"/>
              <a:t>Are there elements that are more important than others? Why or why not? </a:t>
            </a:r>
            <a:endParaRPr sz="2000" dirty="0"/>
          </a:p>
        </p:txBody>
      </p:sp>
    </p:spTree>
    <p:extLst>
      <p:ext uri="{BB962C8B-B14F-4D97-AF65-F5344CB8AC3E}">
        <p14:creationId xmlns:p14="http://schemas.microsoft.com/office/powerpoint/2010/main" xmlns="" val="1010083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7"/>
          <p:cNvSpPr txBox="1">
            <a:spLocks noGrp="1"/>
          </p:cNvSpPr>
          <p:nvPr>
            <p:ph type="title"/>
          </p:nvPr>
        </p:nvSpPr>
        <p:spPr>
          <a:xfrm>
            <a:off x="2152650" y="2103438"/>
            <a:ext cx="7886700" cy="1325563"/>
          </a:xfrm>
          <a:prstGeom prst="rect">
            <a:avLst/>
          </a:prstGeom>
          <a:noFill/>
          <a:ln>
            <a:noFill/>
          </a:ln>
        </p:spPr>
        <p:txBody>
          <a:bodyPr spcFirstLastPara="1" wrap="square" lIns="91425" tIns="45700" rIns="91425" bIns="45700" anchor="ctr" anchorCtr="0">
            <a:noAutofit/>
          </a:bodyPr>
          <a:lstStyle/>
          <a:p>
            <a:pPr lvl="0"/>
            <a:r>
              <a:rPr lang="en-US" dirty="0"/>
              <a:t>Present: Strategic Planning</a:t>
            </a:r>
            <a:endParaRPr dirty="0"/>
          </a:p>
        </p:txBody>
      </p:sp>
    </p:spTree>
    <p:extLst>
      <p:ext uri="{BB962C8B-B14F-4D97-AF65-F5344CB8AC3E}">
        <p14:creationId xmlns:p14="http://schemas.microsoft.com/office/powerpoint/2010/main" xmlns="" val="425804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descr="Quick Review"/>
          <p:cNvSpPr txBox="1">
            <a:spLocks noGrp="1"/>
          </p:cNvSpPr>
          <p:nvPr>
            <p:ph type="title"/>
          </p:nvPr>
        </p:nvSpPr>
        <p:spPr>
          <a:xfrm>
            <a:off x="838200" y="12223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Quick Review</a:t>
            </a:r>
            <a:endParaRPr/>
          </a:p>
        </p:txBody>
      </p:sp>
      <p:sp>
        <p:nvSpPr>
          <p:cNvPr id="183" name="Google Shape;183;p21"/>
          <p:cNvSpPr txBox="1">
            <a:spLocks noGrp="1"/>
          </p:cNvSpPr>
          <p:nvPr>
            <p:ph type="body" idx="1"/>
          </p:nvPr>
        </p:nvSpPr>
        <p:spPr>
          <a:xfrm>
            <a:off x="1028700" y="1257300"/>
            <a:ext cx="10325100" cy="4729163"/>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300"/>
              <a:t>What are the classical scientific management theories?</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What is the administrative management theory?</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What is assumed by behavioral management theories?</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What are the assumptions of modern management theories?</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What is strategic analysis?</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What is strategy formulation?</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What is strategy implementation?</a:t>
            </a:r>
            <a:endParaRPr/>
          </a:p>
          <a:p>
            <a:pPr marL="342900" lvl="0" indent="-304800" algn="l" rtl="0">
              <a:lnSpc>
                <a:spcPct val="90000"/>
              </a:lnSpc>
              <a:spcBef>
                <a:spcPts val="750"/>
              </a:spcBef>
              <a:spcAft>
                <a:spcPts val="0"/>
              </a:spcAft>
              <a:buSzPts val="2800"/>
              <a:buChar char="•"/>
            </a:pPr>
            <a:r>
              <a:rPr lang="en-US" sz="2300"/>
              <a:t>What is the role of human resource management in organizational strategic planning?</a:t>
            </a:r>
            <a:endParaRPr/>
          </a:p>
          <a:p>
            <a:pPr marL="342900" lvl="0" indent="-304800" algn="l" rtl="0">
              <a:lnSpc>
                <a:spcPct val="90000"/>
              </a:lnSpc>
              <a:spcBef>
                <a:spcPts val="750"/>
              </a:spcBef>
              <a:spcAft>
                <a:spcPts val="0"/>
              </a:spcAft>
              <a:buSzPts val="2800"/>
              <a:buChar char="•"/>
            </a:pPr>
            <a:r>
              <a:rPr lang="en-US" sz="2300"/>
              <a:t>What HR implications arise from different organizational strategies?</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What is included in the process of human resource planning?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Foundations of Human Resources Management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Foundations of Human Resources Management</a:t>
            </a:r>
            <a:endParaRPr/>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200" dirty="0"/>
              <a:t>2.1: Discuss the foundations of human resource management</a:t>
            </a:r>
            <a:endParaRPr sz="2200" dirty="0"/>
          </a:p>
          <a:p>
            <a:pPr marL="582930" lvl="1" indent="0" algn="l" rtl="0">
              <a:lnSpc>
                <a:spcPct val="90000"/>
              </a:lnSpc>
              <a:spcBef>
                <a:spcPts val="375"/>
              </a:spcBef>
              <a:spcAft>
                <a:spcPts val="0"/>
              </a:spcAft>
              <a:buSzPts val="2400"/>
              <a:buNone/>
            </a:pPr>
            <a:r>
              <a:rPr lang="en-US" sz="2200" dirty="0"/>
              <a:t>2.1.1: Discuss classical scientific management theories</a:t>
            </a:r>
            <a:endParaRPr dirty="0"/>
          </a:p>
          <a:p>
            <a:pPr marL="582930" lvl="1" indent="0" algn="l" rtl="0">
              <a:lnSpc>
                <a:spcPct val="90000"/>
              </a:lnSpc>
              <a:spcBef>
                <a:spcPts val="375"/>
              </a:spcBef>
              <a:spcAft>
                <a:spcPts val="0"/>
              </a:spcAft>
              <a:buSzPts val="2400"/>
              <a:buNone/>
            </a:pPr>
            <a:r>
              <a:rPr lang="en-US" sz="2200" dirty="0"/>
              <a:t>2.1.2: Discuss administrative management theory</a:t>
            </a:r>
            <a:endParaRPr dirty="0"/>
          </a:p>
          <a:p>
            <a:pPr marL="582930" lvl="1" indent="0" algn="l" rtl="0">
              <a:lnSpc>
                <a:spcPct val="90000"/>
              </a:lnSpc>
              <a:spcBef>
                <a:spcPts val="375"/>
              </a:spcBef>
              <a:spcAft>
                <a:spcPts val="0"/>
              </a:spcAft>
              <a:buSzPts val="2400"/>
              <a:buNone/>
            </a:pPr>
            <a:r>
              <a:rPr lang="en-US" sz="2200" dirty="0"/>
              <a:t>2.1.3: Discuss behavioral management theories</a:t>
            </a:r>
            <a:endParaRPr sz="2200" dirty="0"/>
          </a:p>
          <a:p>
            <a:pPr marL="582930" lvl="1" indent="0" algn="l" rtl="0">
              <a:lnSpc>
                <a:spcPct val="90000"/>
              </a:lnSpc>
              <a:spcBef>
                <a:spcPts val="375"/>
              </a:spcBef>
              <a:spcAft>
                <a:spcPts val="0"/>
              </a:spcAft>
              <a:buSzPts val="2400"/>
              <a:buNone/>
            </a:pPr>
            <a:r>
              <a:rPr lang="en-US" sz="2200" dirty="0"/>
              <a:t>2.1.4: Discuss modern management theories</a:t>
            </a:r>
            <a:endParaRPr dirty="0"/>
          </a:p>
          <a:p>
            <a:pPr marL="582930" lvl="1" indent="0" algn="l" rtl="0">
              <a:lnSpc>
                <a:spcPct val="90000"/>
              </a:lnSpc>
              <a:spcBef>
                <a:spcPts val="375"/>
              </a:spcBef>
              <a:spcAft>
                <a:spcPts val="0"/>
              </a:spcAft>
              <a:buSzPts val="2400"/>
              <a:buNone/>
            </a:pPr>
            <a:endParaRPr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838200" y="161927"/>
            <a:ext cx="10515600" cy="12096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Scientific Management Theories</a:t>
            </a:r>
            <a:endParaRPr/>
          </a:p>
        </p:txBody>
      </p:sp>
      <p:sp>
        <p:nvSpPr>
          <p:cNvPr id="80" name="Google Shape;80;p5"/>
          <p:cNvSpPr txBox="1">
            <a:spLocks noGrp="1"/>
          </p:cNvSpPr>
          <p:nvPr>
            <p:ph type="body" idx="1"/>
          </p:nvPr>
        </p:nvSpPr>
        <p:spPr>
          <a:xfrm>
            <a:off x="1016000" y="1193800"/>
            <a:ext cx="10515600" cy="53086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200" dirty="0"/>
              <a:t>Dr. Frederik Taylor, considered the “father of scientific management”, argued that systematic management was the remedy to inefficiency</a:t>
            </a:r>
            <a:endParaRPr dirty="0"/>
          </a:p>
          <a:p>
            <a:pPr marL="342900" marR="0" lvl="0" indent="-304800" algn="l" rtl="0">
              <a:lnSpc>
                <a:spcPct val="90000"/>
              </a:lnSpc>
              <a:spcBef>
                <a:spcPts val="750"/>
              </a:spcBef>
              <a:spcAft>
                <a:spcPts val="0"/>
              </a:spcAft>
              <a:buClr>
                <a:schemeClr val="dk1"/>
              </a:buClr>
              <a:buSzPts val="2800"/>
              <a:buFont typeface="Arial"/>
              <a:buChar char="•"/>
            </a:pPr>
            <a:r>
              <a:rPr lang="en-US" sz="2200" dirty="0"/>
              <a:t>Taylor’s four principles of scientific management include:</a:t>
            </a:r>
            <a:endParaRPr dirty="0"/>
          </a:p>
          <a:p>
            <a:pPr marL="685800" lvl="1" indent="-285750" algn="l" rtl="0">
              <a:lnSpc>
                <a:spcPct val="90000"/>
              </a:lnSpc>
              <a:spcBef>
                <a:spcPts val="375"/>
              </a:spcBef>
              <a:spcAft>
                <a:spcPts val="0"/>
              </a:spcAft>
              <a:buSzPts val="2400"/>
              <a:buChar char="•"/>
            </a:pPr>
            <a:r>
              <a:rPr lang="en-US" sz="2000" dirty="0"/>
              <a:t>Apply scientific method for work analysis to determine task efficiency</a:t>
            </a:r>
            <a:endParaRPr sz="1600" dirty="0"/>
          </a:p>
          <a:p>
            <a:pPr marL="685800" lvl="1" indent="-285750" algn="l" rtl="0">
              <a:lnSpc>
                <a:spcPct val="90000"/>
              </a:lnSpc>
              <a:spcBef>
                <a:spcPts val="375"/>
              </a:spcBef>
              <a:spcAft>
                <a:spcPts val="0"/>
              </a:spcAft>
              <a:buSzPts val="2400"/>
              <a:buChar char="•"/>
            </a:pPr>
            <a:r>
              <a:rPr lang="en-US" sz="2000" dirty="0"/>
              <a:t>Match workers to jobs based on capability and motivation, then train for efficiency</a:t>
            </a:r>
            <a:endParaRPr sz="1600" dirty="0"/>
          </a:p>
          <a:p>
            <a:pPr marL="685800" lvl="1" indent="-285750" algn="l" rtl="0">
              <a:lnSpc>
                <a:spcPct val="90000"/>
              </a:lnSpc>
              <a:spcBef>
                <a:spcPts val="375"/>
              </a:spcBef>
              <a:spcAft>
                <a:spcPts val="0"/>
              </a:spcAft>
              <a:buSzPts val="2400"/>
              <a:buChar char="•"/>
            </a:pPr>
            <a:r>
              <a:rPr lang="en-US" sz="2000" dirty="0"/>
              <a:t>Provide instruction and supervision to ensure “best” methods for tasks</a:t>
            </a:r>
            <a:endParaRPr sz="1600" dirty="0"/>
          </a:p>
          <a:p>
            <a:pPr marL="685800" lvl="1" indent="-285750" algn="l" rtl="0">
              <a:lnSpc>
                <a:spcPct val="90000"/>
              </a:lnSpc>
              <a:spcBef>
                <a:spcPts val="375"/>
              </a:spcBef>
              <a:spcAft>
                <a:spcPts val="0"/>
              </a:spcAft>
              <a:buSzPts val="2400"/>
              <a:buChar char="•"/>
            </a:pPr>
            <a:r>
              <a:rPr lang="en-US" sz="2000" dirty="0"/>
              <a:t>Divide work between managers (planning, training) and workers (production)</a:t>
            </a:r>
            <a:endParaRPr sz="1600" dirty="0"/>
          </a:p>
          <a:p>
            <a:pPr marL="342900" marR="0" lvl="0" indent="-304800" algn="l" rtl="0">
              <a:lnSpc>
                <a:spcPct val="90000"/>
              </a:lnSpc>
              <a:spcBef>
                <a:spcPts val="750"/>
              </a:spcBef>
              <a:spcAft>
                <a:spcPts val="0"/>
              </a:spcAft>
              <a:buClr>
                <a:schemeClr val="dk1"/>
              </a:buClr>
              <a:buSzPts val="2800"/>
              <a:buFont typeface="Arial"/>
              <a:buChar char="•"/>
            </a:pPr>
            <a:r>
              <a:rPr lang="en-US" sz="2200" dirty="0"/>
              <a:t>Dr. Lillian and Frank Gilbreth also focused on task efficiency and used film to identify opportunities to improve work processes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sz="2200" dirty="0"/>
              <a:t>Frank categorized human work as a number of individual motions (Therbligs) that could then be optimized and Lillian is credited with a number of inventions related to home economics and domestic management</a:t>
            </a:r>
            <a:endParaRPr dirty="0"/>
          </a:p>
          <a:p>
            <a:pPr marL="342900" marR="0" lvl="0" indent="-127000" algn="l" rtl="0">
              <a:lnSpc>
                <a:spcPct val="90000"/>
              </a:lnSpc>
              <a:spcBef>
                <a:spcPts val="750"/>
              </a:spcBef>
              <a:spcAft>
                <a:spcPts val="0"/>
              </a:spcAft>
              <a:buClr>
                <a:schemeClr val="dk1"/>
              </a:buClr>
              <a:buSzPts val="2800"/>
              <a:buFont typeface="Arial"/>
              <a:buNone/>
            </a:pPr>
            <a:endParaRP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txBox="1">
            <a:spLocks noGrp="1"/>
          </p:cNvSpPr>
          <p:nvPr>
            <p:ph type="title"/>
          </p:nvPr>
        </p:nvSpPr>
        <p:spPr>
          <a:xfrm>
            <a:off x="838200" y="122237"/>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Administrative Management Theories</a:t>
            </a:r>
            <a:endParaRPr/>
          </a:p>
        </p:txBody>
      </p:sp>
      <p:sp>
        <p:nvSpPr>
          <p:cNvPr id="86" name="Google Shape;86;p6"/>
          <p:cNvSpPr txBox="1">
            <a:spLocks noGrp="1"/>
          </p:cNvSpPr>
          <p:nvPr>
            <p:ph type="body" idx="1"/>
          </p:nvPr>
        </p:nvSpPr>
        <p:spPr>
          <a:xfrm>
            <a:off x="1016000" y="1162050"/>
            <a:ext cx="10337800" cy="53721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200" dirty="0"/>
              <a:t>Henri Fayol developed administrative management theories, proposing 14 principles of management:</a:t>
            </a:r>
            <a:endParaRPr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8100" lvl="0" indent="0" algn="l" rtl="0">
              <a:lnSpc>
                <a:spcPct val="90000"/>
              </a:lnSpc>
              <a:spcBef>
                <a:spcPts val="750"/>
              </a:spcBef>
              <a:spcAft>
                <a:spcPts val="0"/>
              </a:spcAft>
              <a:buSzPts val="2800"/>
              <a:buNone/>
            </a:pPr>
            <a:endParaRPr sz="2200" dirty="0"/>
          </a:p>
          <a:p>
            <a:pPr marL="342900" marR="0" lvl="0" indent="-127000" algn="l" rtl="0">
              <a:lnSpc>
                <a:spcPct val="90000"/>
              </a:lnSpc>
              <a:spcBef>
                <a:spcPts val="750"/>
              </a:spcBef>
              <a:spcAft>
                <a:spcPts val="0"/>
              </a:spcAft>
              <a:buClr>
                <a:schemeClr val="dk1"/>
              </a:buClr>
              <a:buSzPts val="2800"/>
              <a:buFont typeface="Arial"/>
              <a:buNone/>
            </a:pPr>
            <a:endParaRPr sz="2200" dirty="0"/>
          </a:p>
          <a:p>
            <a:pPr marL="342900" marR="0" lvl="0" indent="-304800" algn="l" rtl="0">
              <a:lnSpc>
                <a:spcPct val="90000"/>
              </a:lnSpc>
              <a:spcBef>
                <a:spcPts val="750"/>
              </a:spcBef>
              <a:spcAft>
                <a:spcPts val="0"/>
              </a:spcAft>
              <a:buClr>
                <a:schemeClr val="dk1"/>
              </a:buClr>
              <a:buSzPts val="2800"/>
              <a:buFont typeface="Arial"/>
              <a:buChar char="•"/>
            </a:pPr>
            <a:r>
              <a:rPr lang="en-US" sz="2200" dirty="0"/>
              <a:t>Current theory has modified his original management duties: planning, organizing, staffing, leading, controlling, and motivating</a:t>
            </a:r>
            <a:endParaRPr dirty="0"/>
          </a:p>
        </p:txBody>
      </p:sp>
      <p:graphicFrame>
        <p:nvGraphicFramePr>
          <p:cNvPr id="87" name="Google Shape;87;p6"/>
          <p:cNvGraphicFramePr/>
          <p:nvPr/>
        </p:nvGraphicFramePr>
        <p:xfrm>
          <a:off x="1381124" y="2282040"/>
          <a:ext cx="9477375" cy="2854925"/>
        </p:xfrm>
        <a:graphic>
          <a:graphicData uri="http://schemas.openxmlformats.org/drawingml/2006/table">
            <a:tbl>
              <a:tblPr firstRow="1" bandRow="1">
                <a:noFill/>
                <a:tableStyleId>{89B35BC8-6BF6-46C5-B833-323838B76B7D}</a:tableStyleId>
              </a:tblPr>
              <a:tblGrid>
                <a:gridCol w="2070475">
                  <a:extLst>
                    <a:ext uri="{9D8B030D-6E8A-4147-A177-3AD203B41FA5}">
                      <a16:colId xmlns:a16="http://schemas.microsoft.com/office/drawing/2014/main" xmlns="" val="20000"/>
                    </a:ext>
                  </a:extLst>
                </a:gridCol>
                <a:gridCol w="2465525">
                  <a:extLst>
                    <a:ext uri="{9D8B030D-6E8A-4147-A177-3AD203B41FA5}">
                      <a16:colId xmlns:a16="http://schemas.microsoft.com/office/drawing/2014/main" xmlns="" val="20001"/>
                    </a:ext>
                  </a:extLst>
                </a:gridCol>
                <a:gridCol w="2768275">
                  <a:extLst>
                    <a:ext uri="{9D8B030D-6E8A-4147-A177-3AD203B41FA5}">
                      <a16:colId xmlns:a16="http://schemas.microsoft.com/office/drawing/2014/main" xmlns="" val="20002"/>
                    </a:ext>
                  </a:extLst>
                </a:gridCol>
                <a:gridCol w="2173100">
                  <a:extLst>
                    <a:ext uri="{9D8B030D-6E8A-4147-A177-3AD203B41FA5}">
                      <a16:colId xmlns:a16="http://schemas.microsoft.com/office/drawing/2014/main" xmlns="" val="20003"/>
                    </a:ext>
                  </a:extLst>
                </a:gridCol>
              </a:tblGrid>
              <a:tr h="80025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dirty="0">
                          <a:latin typeface="Century Gothic"/>
                          <a:ea typeface="Century Gothic"/>
                          <a:cs typeface="Century Gothic"/>
                          <a:sym typeface="Century Gothic"/>
                        </a:rPr>
                        <a:t>Division of Work</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Unity of Direction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Scalar Chain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Initiative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extLst>
                  <a:ext uri="{0D108BD9-81ED-4DB2-BD59-A6C34878D82A}">
                    <a16:rowId xmlns:a16="http://schemas.microsoft.com/office/drawing/2014/main" xmlns="" val="10000"/>
                  </a:ext>
                </a:extLst>
              </a:tr>
              <a:tr h="690525">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Authority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Subordination of Individual Interests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Order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Esprit de Corps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extLst>
                  <a:ext uri="{0D108BD9-81ED-4DB2-BD59-A6C34878D82A}">
                    <a16:rowId xmlns:a16="http://schemas.microsoft.com/office/drawing/2014/main" xmlns="" val="10001"/>
                  </a:ext>
                </a:extLst>
              </a:tr>
              <a:tr h="39030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Discipline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Remuneration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Equity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None/>
                      </a:pPr>
                      <a:endParaRPr sz="2000" b="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extLst>
                  <a:ext uri="{0D108BD9-81ED-4DB2-BD59-A6C34878D82A}">
                    <a16:rowId xmlns:a16="http://schemas.microsoft.com/office/drawing/2014/main" xmlns="" val="10002"/>
                  </a:ext>
                </a:extLst>
              </a:tr>
              <a:tr h="957375">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Unity of Command</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Centralization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Century Gothic"/>
                          <a:ea typeface="Century Gothic"/>
                          <a:cs typeface="Century Gothic"/>
                          <a:sym typeface="Century Gothic"/>
                        </a:rPr>
                        <a:t>Stability of Tenure of Personnel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tc>
                  <a:txBody>
                    <a:bodyPr/>
                    <a:lstStyle/>
                    <a:p>
                      <a:pPr marL="0" marR="0" lvl="0" indent="0" algn="ctr" rtl="0">
                        <a:lnSpc>
                          <a:spcPct val="100000"/>
                        </a:lnSpc>
                        <a:spcBef>
                          <a:spcPts val="0"/>
                        </a:spcBef>
                        <a:spcAft>
                          <a:spcPts val="0"/>
                        </a:spcAft>
                        <a:buNone/>
                      </a:pPr>
                      <a:endParaRPr sz="2000" b="0" u="none" strike="noStrike" cap="none" dirty="0">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EBEE"/>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838200" y="365127"/>
            <a:ext cx="10515600" cy="106362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Behavior Management Theories</a:t>
            </a:r>
            <a:endParaRPr/>
          </a:p>
        </p:txBody>
      </p:sp>
      <p:sp>
        <p:nvSpPr>
          <p:cNvPr id="93" name="Google Shape;93;p7"/>
          <p:cNvSpPr txBox="1">
            <a:spLocks noGrp="1"/>
          </p:cNvSpPr>
          <p:nvPr>
            <p:ph type="body" idx="1"/>
          </p:nvPr>
        </p:nvSpPr>
        <p:spPr>
          <a:xfrm>
            <a:off x="1104900" y="1409700"/>
            <a:ext cx="10248900" cy="4748213"/>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300"/>
              <a:t>Behavioral management theory is sometimes referred to as the human relations movement due to its focus on the human dimension of work</a:t>
            </a:r>
            <a:endParaRPr/>
          </a:p>
          <a:p>
            <a:pPr marL="342900" marR="0" lvl="0" indent="-304800" algn="l" rtl="0">
              <a:lnSpc>
                <a:spcPct val="90000"/>
              </a:lnSpc>
              <a:spcBef>
                <a:spcPts val="750"/>
              </a:spcBef>
              <a:spcAft>
                <a:spcPts val="0"/>
              </a:spcAft>
              <a:buClr>
                <a:schemeClr val="dk1"/>
              </a:buClr>
              <a:buSzPts val="2800"/>
              <a:buFont typeface="Arial"/>
              <a:buChar char="•"/>
            </a:pPr>
            <a:r>
              <a:rPr lang="en-US" sz="2300" b="1"/>
              <a:t>Mary Parker Follett: </a:t>
            </a:r>
            <a:r>
              <a:rPr lang="en-US" sz="2300"/>
              <a:t>proposed that conflict could be a stimulus for innovation and coined terms “power-over” and “power-with”</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Follett’s theory of management included that principles of genuine power are coactive not coercive, and true leaders create group power rather than personal power</a:t>
            </a:r>
            <a:endParaRPr/>
          </a:p>
          <a:p>
            <a:pPr marL="342900" marR="0" lvl="0" indent="-304800" algn="l" rtl="0">
              <a:lnSpc>
                <a:spcPct val="90000"/>
              </a:lnSpc>
              <a:spcBef>
                <a:spcPts val="750"/>
              </a:spcBef>
              <a:spcAft>
                <a:spcPts val="0"/>
              </a:spcAft>
              <a:buClr>
                <a:schemeClr val="dk1"/>
              </a:buClr>
              <a:buSzPts val="2800"/>
              <a:buFont typeface="Arial"/>
              <a:buChar char="•"/>
            </a:pPr>
            <a:r>
              <a:rPr lang="en-US" sz="2300" b="1"/>
              <a:t>Elton Mayo</a:t>
            </a:r>
            <a:r>
              <a:rPr lang="en-US" sz="2300"/>
              <a:t>: “Hawthorne Effect” marked a radical change in motivational theory and management practice</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The Hawthorne studies observed workers in a social context and determined that employee performance is influenced by the work environment and co-workers as well as innate ability</a:t>
            </a:r>
            <a:endParaRPr/>
          </a:p>
          <a:p>
            <a:pPr marL="342900" marR="0" lvl="0" indent="-127000" algn="l" rtl="0">
              <a:lnSpc>
                <a:spcPct val="90000"/>
              </a:lnSpc>
              <a:spcBef>
                <a:spcPts val="750"/>
              </a:spcBef>
              <a:spcAft>
                <a:spcPts val="0"/>
              </a:spcAft>
              <a:buClr>
                <a:schemeClr val="dk1"/>
              </a:buClr>
              <a:buSzPts val="2800"/>
              <a:buFont typeface="Arial"/>
              <a:buNone/>
            </a:pP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838200" y="269877"/>
            <a:ext cx="10515600" cy="1387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Behavior Management Theories, continued</a:t>
            </a:r>
            <a:endParaRPr/>
          </a:p>
        </p:txBody>
      </p:sp>
      <p:pic>
        <p:nvPicPr>
          <p:cNvPr id="100" name="Google Shape;100;p8" descr="Maslow's hierarch of needs pyramid with each level described"/>
          <p:cNvPicPr preferRelativeResize="0"/>
          <p:nvPr/>
        </p:nvPicPr>
        <p:blipFill rotWithShape="1">
          <a:blip r:embed="rId3">
            <a:alphaModFix/>
          </a:blip>
          <a:srcRect/>
          <a:stretch/>
        </p:blipFill>
        <p:spPr>
          <a:xfrm>
            <a:off x="1390650" y="1767603"/>
            <a:ext cx="4046918" cy="4299107"/>
          </a:xfrm>
          <a:prstGeom prst="rect">
            <a:avLst/>
          </a:prstGeom>
          <a:noFill/>
          <a:ln>
            <a:noFill/>
          </a:ln>
        </p:spPr>
      </p:pic>
      <p:sp>
        <p:nvSpPr>
          <p:cNvPr id="101" name="Google Shape;101;p8"/>
          <p:cNvSpPr txBox="1">
            <a:spLocks noGrp="1"/>
          </p:cNvSpPr>
          <p:nvPr>
            <p:ph type="body" idx="1"/>
          </p:nvPr>
        </p:nvSpPr>
        <p:spPr>
          <a:xfrm>
            <a:off x="5676900" y="1473200"/>
            <a:ext cx="5676900" cy="4703763"/>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300"/>
              <a:t>Maslow proposed that people are motivated by five categories of needs</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Maslow classified the bottom four levels ”deficiency needs” that result in anxiety when not met</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The fifth level is a “growth need” because it enables self-actualization</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Human behavior is purposeful and motivated by the desire to satisfy needs, with the unmet needs being the primary motivators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838200" y="250827"/>
            <a:ext cx="10515600" cy="110172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Modern Management Theories</a:t>
            </a:r>
            <a:endParaRPr/>
          </a:p>
        </p:txBody>
      </p:sp>
      <p:sp>
        <p:nvSpPr>
          <p:cNvPr id="107" name="Google Shape;107;p9"/>
          <p:cNvSpPr txBox="1">
            <a:spLocks noGrp="1"/>
          </p:cNvSpPr>
          <p:nvPr>
            <p:ph type="body" idx="1"/>
          </p:nvPr>
        </p:nvSpPr>
        <p:spPr>
          <a:xfrm>
            <a:off x="990600" y="1219200"/>
            <a:ext cx="10648950" cy="5387973"/>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300"/>
              <a:t>Current management thinking incorporates ideas from administrative, behavioral, and scientific management, factoring in operating realities and available technology</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Developed by Donald Schön, </a:t>
            </a:r>
            <a:r>
              <a:rPr lang="en-US" sz="2300" b="1"/>
              <a:t>learning organizations </a:t>
            </a:r>
            <a:r>
              <a:rPr lang="en-US" sz="2300"/>
              <a:t>focus on being systems capable of bringing about their own continuing transformation</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Dr. Peter Senge proposed the theory of the learning organization, stating that organizations need to discover how to tap people’s commitment and capacity to learn at all levels</a:t>
            </a:r>
            <a:endParaRPr/>
          </a:p>
          <a:p>
            <a:pPr marL="342900" marR="0" lvl="0" indent="-304800" algn="l" rtl="0">
              <a:lnSpc>
                <a:spcPct val="90000"/>
              </a:lnSpc>
              <a:spcBef>
                <a:spcPts val="750"/>
              </a:spcBef>
              <a:spcAft>
                <a:spcPts val="0"/>
              </a:spcAft>
              <a:buClr>
                <a:schemeClr val="dk1"/>
              </a:buClr>
              <a:buSzPts val="2800"/>
              <a:buFont typeface="Arial"/>
              <a:buChar char="•"/>
            </a:pPr>
            <a:r>
              <a:rPr lang="en-US" sz="2300" b="1"/>
              <a:t>Quantitative</a:t>
            </a:r>
            <a:r>
              <a:rPr lang="en-US" sz="2300"/>
              <a:t> </a:t>
            </a:r>
            <a:r>
              <a:rPr lang="en-US" sz="2300" b="1"/>
              <a:t>Management </a:t>
            </a:r>
            <a:r>
              <a:rPr lang="en-US" sz="2300"/>
              <a:t>focuses on data-driven decision making, using mathematical techniques and technology – data analysis, information modeling, computer modeling – to improve decision making</a:t>
            </a:r>
            <a:endParaRPr/>
          </a:p>
          <a:p>
            <a:pPr marL="342900" marR="0" lvl="0" indent="-304800" algn="l" rtl="0">
              <a:lnSpc>
                <a:spcPct val="90000"/>
              </a:lnSpc>
              <a:spcBef>
                <a:spcPts val="750"/>
              </a:spcBef>
              <a:spcAft>
                <a:spcPts val="0"/>
              </a:spcAft>
              <a:buClr>
                <a:schemeClr val="dk1"/>
              </a:buClr>
              <a:buSzPts val="2800"/>
              <a:buFont typeface="Arial"/>
              <a:buChar char="•"/>
            </a:pPr>
            <a:r>
              <a:rPr lang="en-US" sz="2300"/>
              <a:t>Quantitative techniques are generally developed and used to inform management rather than as a school of management</a:t>
            </a:r>
            <a:endParaRPr/>
          </a:p>
        </p:txBody>
      </p:sp>
    </p:spTree>
  </p:cSld>
  <p:clrMapOvr>
    <a:masterClrMapping/>
  </p:clrMapOvr>
</p:sld>
</file>

<file path=ppt/theme/theme1.xml><?xml version="1.0" encoding="utf-8"?>
<a:theme xmlns:a="http://schemas.openxmlformats.org/drawingml/2006/main" name="hr">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r" id="{445A0849-567B-4C42-AAD1-CCA77F182278}" vid="{9B4A8D92-8F3E-7949-8417-4D66926DA73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Template>
  <TotalTime>48</TotalTime>
  <Words>1632</Words>
  <Application>Microsoft Macintosh PowerPoint</Application>
  <PresentationFormat>自定义</PresentationFormat>
  <Paragraphs>173</Paragraphs>
  <Slides>25</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Arial</vt:lpstr>
      <vt:lpstr>宋体</vt:lpstr>
      <vt:lpstr>Century Gothic</vt:lpstr>
      <vt:lpstr>Calibri</vt:lpstr>
      <vt:lpstr>hr</vt:lpstr>
      <vt:lpstr>Human Resources Management</vt:lpstr>
      <vt:lpstr>Module Learning Outcomes</vt:lpstr>
      <vt:lpstr>Foundations of Human Resources Management</vt:lpstr>
      <vt:lpstr>Learning Outcomes: Foundations of Human Resources Management</vt:lpstr>
      <vt:lpstr>Scientific Management Theories</vt:lpstr>
      <vt:lpstr>Administrative Management Theories</vt:lpstr>
      <vt:lpstr>Behavior Management Theories</vt:lpstr>
      <vt:lpstr>Behavior Management Theories, continued</vt:lpstr>
      <vt:lpstr>Modern Management Theories</vt:lpstr>
      <vt:lpstr>Practice Question 1</vt:lpstr>
      <vt:lpstr>Difference between Personnel &amp; HR management</vt:lpstr>
      <vt:lpstr>Strategic Management</vt:lpstr>
      <vt:lpstr>Learning Outcomes: Strategic Management</vt:lpstr>
      <vt:lpstr>Strategic Analysis</vt:lpstr>
      <vt:lpstr>Strategy Formulation</vt:lpstr>
      <vt:lpstr>Strategy Implementation</vt:lpstr>
      <vt:lpstr>Strategic Planning</vt:lpstr>
      <vt:lpstr>Learning Outcomes: Strategic Planning</vt:lpstr>
      <vt:lpstr>Identify Strategic HR Issues </vt:lpstr>
      <vt:lpstr>Organizational Strategic Planning</vt:lpstr>
      <vt:lpstr>The Process of Human Resources Planning</vt:lpstr>
      <vt:lpstr>The six parts of the  HRM plan </vt:lpstr>
      <vt:lpstr>Class Activity: Strategic Planning</vt:lpstr>
      <vt:lpstr>Present: Strategic Planning</vt:lpstr>
      <vt:lpstr>Quick 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Sarah Liebman</dc:creator>
  <cp:lastModifiedBy>san office</cp:lastModifiedBy>
  <cp:revision>11</cp:revision>
  <dcterms:modified xsi:type="dcterms:W3CDTF">2023-05-12T04:54:19Z</dcterms:modified>
</cp:coreProperties>
</file>